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142.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s/slide139.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137.xml" ContentType="application/vnd.openxmlformats-officedocument.presentationml.slide+xml"/>
  <Override PartName="/ppt/slides/slide146.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44.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410" r:id="rId4"/>
    <p:sldId id="258" r:id="rId5"/>
    <p:sldId id="264" r:id="rId6"/>
    <p:sldId id="259" r:id="rId7"/>
    <p:sldId id="260" r:id="rId8"/>
    <p:sldId id="261" r:id="rId9"/>
    <p:sldId id="262" r:id="rId10"/>
    <p:sldId id="268" r:id="rId11"/>
    <p:sldId id="267" r:id="rId12"/>
    <p:sldId id="270"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20" r:id="rId56"/>
    <p:sldId id="314" r:id="rId57"/>
    <p:sldId id="315" r:id="rId58"/>
    <p:sldId id="316" r:id="rId59"/>
    <p:sldId id="317" r:id="rId60"/>
    <p:sldId id="318" r:id="rId61"/>
    <p:sldId id="319" r:id="rId62"/>
    <p:sldId id="321" r:id="rId63"/>
    <p:sldId id="322" r:id="rId64"/>
    <p:sldId id="323" r:id="rId65"/>
    <p:sldId id="324" r:id="rId66"/>
    <p:sldId id="325" r:id="rId67"/>
    <p:sldId id="326" r:id="rId68"/>
    <p:sldId id="327" r:id="rId69"/>
    <p:sldId id="328" r:id="rId70"/>
    <p:sldId id="330" r:id="rId71"/>
    <p:sldId id="329" r:id="rId72"/>
    <p:sldId id="331" r:id="rId73"/>
    <p:sldId id="332" r:id="rId74"/>
    <p:sldId id="333" r:id="rId75"/>
    <p:sldId id="334" r:id="rId76"/>
    <p:sldId id="335" r:id="rId77"/>
    <p:sldId id="336" r:id="rId78"/>
    <p:sldId id="337" r:id="rId79"/>
    <p:sldId id="338" r:id="rId80"/>
    <p:sldId id="340" r:id="rId81"/>
    <p:sldId id="341" r:id="rId82"/>
    <p:sldId id="339" r:id="rId83"/>
    <p:sldId id="342" r:id="rId84"/>
    <p:sldId id="343" r:id="rId85"/>
    <p:sldId id="344" r:id="rId86"/>
    <p:sldId id="345" r:id="rId87"/>
    <p:sldId id="346" r:id="rId88"/>
    <p:sldId id="347" r:id="rId89"/>
    <p:sldId id="348" r:id="rId90"/>
    <p:sldId id="349" r:id="rId91"/>
    <p:sldId id="350" r:id="rId92"/>
    <p:sldId id="351" r:id="rId93"/>
    <p:sldId id="357" r:id="rId94"/>
    <p:sldId id="352" r:id="rId95"/>
    <p:sldId id="353" r:id="rId96"/>
    <p:sldId id="354" r:id="rId97"/>
    <p:sldId id="355" r:id="rId98"/>
    <p:sldId id="356" r:id="rId99"/>
    <p:sldId id="358" r:id="rId100"/>
    <p:sldId id="359" r:id="rId101"/>
    <p:sldId id="360" r:id="rId102"/>
    <p:sldId id="361" r:id="rId103"/>
    <p:sldId id="362" r:id="rId104"/>
    <p:sldId id="363" r:id="rId105"/>
    <p:sldId id="372" r:id="rId106"/>
    <p:sldId id="365" r:id="rId107"/>
    <p:sldId id="366" r:id="rId108"/>
    <p:sldId id="371" r:id="rId109"/>
    <p:sldId id="373" r:id="rId110"/>
    <p:sldId id="367" r:id="rId111"/>
    <p:sldId id="368" r:id="rId112"/>
    <p:sldId id="369" r:id="rId113"/>
    <p:sldId id="370" r:id="rId114"/>
    <p:sldId id="374" r:id="rId115"/>
    <p:sldId id="375" r:id="rId116"/>
    <p:sldId id="376" r:id="rId117"/>
    <p:sldId id="377" r:id="rId118"/>
    <p:sldId id="378" r:id="rId119"/>
    <p:sldId id="379" r:id="rId120"/>
    <p:sldId id="380" r:id="rId121"/>
    <p:sldId id="381" r:id="rId122"/>
    <p:sldId id="382" r:id="rId123"/>
    <p:sldId id="383" r:id="rId124"/>
    <p:sldId id="385" r:id="rId125"/>
    <p:sldId id="384" r:id="rId126"/>
    <p:sldId id="386" r:id="rId127"/>
    <p:sldId id="395" r:id="rId128"/>
    <p:sldId id="387" r:id="rId129"/>
    <p:sldId id="388" r:id="rId130"/>
    <p:sldId id="389" r:id="rId131"/>
    <p:sldId id="390" r:id="rId132"/>
    <p:sldId id="391" r:id="rId133"/>
    <p:sldId id="392" r:id="rId134"/>
    <p:sldId id="393" r:id="rId135"/>
    <p:sldId id="394" r:id="rId136"/>
    <p:sldId id="396" r:id="rId137"/>
    <p:sldId id="397" r:id="rId138"/>
    <p:sldId id="398" r:id="rId139"/>
    <p:sldId id="399" r:id="rId140"/>
    <p:sldId id="400" r:id="rId141"/>
    <p:sldId id="402" r:id="rId142"/>
    <p:sldId id="403" r:id="rId143"/>
    <p:sldId id="404" r:id="rId144"/>
    <p:sldId id="405" r:id="rId145"/>
    <p:sldId id="406" r:id="rId146"/>
    <p:sldId id="407" r:id="rId147"/>
    <p:sldId id="408" r:id="rId1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E78419-A278-4B15-8CED-EEFBF6505C6B}" type="datetimeFigureOut">
              <a:rPr lang="en-US" smtClean="0"/>
              <a:pPr/>
              <a:t>1/1/2008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C187F-9BDD-4B15-A808-38A2CFF9B9F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The Book of Daniel</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Two Main Parts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lgn="ctr">
              <a:buNone/>
            </a:pPr>
            <a:r>
              <a:rPr lang="en-US" dirty="0" smtClean="0">
                <a:latin typeface="Times New Roman" pitchFamily="18" charset="0"/>
                <a:cs typeface="Times New Roman" pitchFamily="18" charset="0"/>
              </a:rPr>
              <a:t>The Man, The Prophet—Chapters 1-6</a:t>
            </a:r>
          </a:p>
          <a:p>
            <a:pPr algn="ctr">
              <a:buNone/>
            </a:pPr>
            <a:r>
              <a:rPr lang="en-US" dirty="0" smtClean="0">
                <a:latin typeface="Times New Roman" pitchFamily="18" charset="0"/>
                <a:cs typeface="Times New Roman" pitchFamily="18" charset="0"/>
              </a:rPr>
              <a:t>His Message, The Prophecies—Chapters 7-12</a:t>
            </a:r>
          </a:p>
          <a:p>
            <a:pPr algn="ctr">
              <a:buNone/>
            </a:pP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Porphyry—3</a:t>
            </a:r>
            <a:r>
              <a:rPr lang="en-US" baseline="30000" dirty="0" smtClean="0">
                <a:latin typeface="Times New Roman" pitchFamily="18" charset="0"/>
                <a:cs typeface="Times New Roman" pitchFamily="18" charset="0"/>
              </a:rPr>
              <a:t>rd</a:t>
            </a:r>
            <a:r>
              <a:rPr lang="en-US" dirty="0" smtClean="0">
                <a:latin typeface="Times New Roman" pitchFamily="18" charset="0"/>
                <a:cs typeface="Times New Roman" pitchFamily="18" charset="0"/>
              </a:rPr>
              <a:t>  Century</a:t>
            </a:r>
          </a:p>
          <a:p>
            <a:pPr algn="ctr">
              <a:buNone/>
            </a:pPr>
            <a:r>
              <a:rPr lang="en-US" dirty="0" smtClean="0">
                <a:latin typeface="Times New Roman" pitchFamily="18" charset="0"/>
                <a:cs typeface="Times New Roman" pitchFamily="18" charset="0"/>
              </a:rPr>
              <a:t>Karl Barth</a:t>
            </a:r>
          </a:p>
          <a:p>
            <a:pPr algn="ctr">
              <a:buNone/>
            </a:pPr>
            <a:r>
              <a:rPr lang="en-US" dirty="0" smtClean="0">
                <a:latin typeface="Times New Roman" pitchFamily="18" charset="0"/>
                <a:cs typeface="Times New Roman" pitchFamily="18" charset="0"/>
              </a:rPr>
              <a:t>Job 11:7-8</a:t>
            </a:r>
          </a:p>
          <a:p>
            <a:pPr algn="ctr">
              <a:buNone/>
            </a:pPr>
            <a:r>
              <a:rPr lang="en-US" dirty="0" smtClean="0">
                <a:latin typeface="Times New Roman" pitchFamily="18" charset="0"/>
                <a:cs typeface="Times New Roman" pitchFamily="18" charset="0"/>
              </a:rPr>
              <a:t>Jesus believed the book of Daniel and</a:t>
            </a:r>
          </a:p>
          <a:p>
            <a:pPr algn="ctr">
              <a:buNone/>
            </a:pPr>
            <a:r>
              <a:rPr lang="en-US" dirty="0" smtClean="0">
                <a:latin typeface="Times New Roman" pitchFamily="18" charset="0"/>
                <a:cs typeface="Times New Roman" pitchFamily="18" charset="0"/>
              </a:rPr>
              <a:t>called Daniel a prophet—Mt.24:15  </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Chapter One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v.1—Nebuchadnezzar II</a:t>
            </a:r>
          </a:p>
          <a:p>
            <a:pPr algn="ctr">
              <a:buNone/>
            </a:pPr>
            <a:r>
              <a:rPr lang="en-US" dirty="0" smtClean="0">
                <a:latin typeface="Times New Roman" pitchFamily="18" charset="0"/>
                <a:cs typeface="Times New Roman" pitchFamily="18" charset="0"/>
              </a:rPr>
              <a:t>2</a:t>
            </a:r>
            <a:r>
              <a:rPr lang="en-US" baseline="30000" dirty="0" smtClean="0">
                <a:latin typeface="Times New Roman" pitchFamily="18" charset="0"/>
                <a:cs typeface="Times New Roman" pitchFamily="18" charset="0"/>
              </a:rPr>
              <a:t>nd</a:t>
            </a:r>
            <a:r>
              <a:rPr lang="en-US" dirty="0" smtClean="0">
                <a:latin typeface="Times New Roman" pitchFamily="18" charset="0"/>
                <a:cs typeface="Times New Roman" pitchFamily="18" charset="0"/>
              </a:rPr>
              <a:t> king of the Neo-Babylonian Empire, </a:t>
            </a:r>
          </a:p>
          <a:p>
            <a:pPr algn="ctr">
              <a:buNone/>
            </a:pPr>
            <a:r>
              <a:rPr lang="en-US" dirty="0" smtClean="0">
                <a:latin typeface="Times New Roman" pitchFamily="18" charset="0"/>
                <a:cs typeface="Times New Roman" pitchFamily="18" charset="0"/>
              </a:rPr>
              <a:t>after his father, </a:t>
            </a:r>
            <a:r>
              <a:rPr lang="en-US" dirty="0" err="1" smtClean="0">
                <a:latin typeface="Times New Roman" pitchFamily="18" charset="0"/>
                <a:cs typeface="Times New Roman" pitchFamily="18" charset="0"/>
              </a:rPr>
              <a:t>Nabopolassar</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Isa.39:6</a:t>
            </a:r>
          </a:p>
          <a:p>
            <a:pPr algn="ctr">
              <a:buNone/>
            </a:pPr>
            <a:r>
              <a:rPr lang="en-US" dirty="0" smtClean="0">
                <a:latin typeface="Times New Roman" pitchFamily="18" charset="0"/>
                <a:cs typeface="Times New Roman" pitchFamily="18" charset="0"/>
              </a:rPr>
              <a:t>Hab.1:6</a:t>
            </a:r>
          </a:p>
          <a:p>
            <a:pPr algn="ctr">
              <a:buNone/>
            </a:pPr>
            <a:r>
              <a:rPr lang="en-US" dirty="0" smtClean="0">
                <a:latin typeface="Times New Roman" pitchFamily="18" charset="0"/>
                <a:cs typeface="Times New Roman" pitchFamily="18" charset="0"/>
              </a:rPr>
              <a:t>Ezek.14:14, 20</a:t>
            </a:r>
          </a:p>
          <a:p>
            <a:pPr algn="ctr">
              <a:buNone/>
            </a:pPr>
            <a:r>
              <a:rPr lang="en-US" dirty="0" smtClean="0">
                <a:latin typeface="Times New Roman" pitchFamily="18" charset="0"/>
                <a:cs typeface="Times New Roman" pitchFamily="18" charset="0"/>
              </a:rPr>
              <a:t>Dan.6:4, 5</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Chapter One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pPr algn="ctr">
              <a:buNone/>
            </a:pPr>
            <a:r>
              <a:rPr lang="en-US" dirty="0" smtClean="0">
                <a:latin typeface="Times New Roman" pitchFamily="18" charset="0"/>
                <a:cs typeface="Times New Roman" pitchFamily="18" charset="0"/>
              </a:rPr>
              <a:t>v. 8—Daniel purposed in his heart that he would not defile himself</a:t>
            </a:r>
          </a:p>
          <a:p>
            <a:pPr>
              <a:buNone/>
            </a:pPr>
            <a:r>
              <a:rPr lang="en-US" dirty="0" smtClean="0">
                <a:latin typeface="Times New Roman" pitchFamily="18" charset="0"/>
                <a:cs typeface="Times New Roman" pitchFamily="18" charset="0"/>
              </a:rPr>
              <a:t>			    An Unashamed Boldness</a:t>
            </a:r>
          </a:p>
          <a:p>
            <a:pPr>
              <a:buNone/>
            </a:pPr>
            <a:r>
              <a:rPr lang="en-US" dirty="0" smtClean="0">
                <a:latin typeface="Times New Roman" pitchFamily="18" charset="0"/>
                <a:cs typeface="Times New Roman" pitchFamily="18" charset="0"/>
              </a:rPr>
              <a:t>			    An Uncommon Standard</a:t>
            </a:r>
          </a:p>
          <a:p>
            <a:pPr>
              <a:buNone/>
            </a:pPr>
            <a:r>
              <a:rPr lang="en-US" dirty="0" smtClean="0">
                <a:latin typeface="Times New Roman" pitchFamily="18" charset="0"/>
                <a:cs typeface="Times New Roman" pitchFamily="18" charset="0"/>
              </a:rPr>
              <a:t>			    An Unearthly Protection</a:t>
            </a:r>
          </a:p>
          <a:p>
            <a:pPr>
              <a:buNone/>
            </a:pPr>
            <a:r>
              <a:rPr lang="en-US" dirty="0" smtClean="0">
                <a:latin typeface="Times New Roman" pitchFamily="18" charset="0"/>
                <a:cs typeface="Times New Roman" pitchFamily="18" charset="0"/>
              </a:rPr>
              <a:t>			    An Unhindered Persistence </a:t>
            </a:r>
          </a:p>
          <a:p>
            <a:pPr>
              <a:buNone/>
            </a:pPr>
            <a:r>
              <a:rPr lang="en-US" dirty="0" smtClean="0">
                <a:latin typeface="Times New Roman" pitchFamily="18" charset="0"/>
                <a:cs typeface="Times New Roman" pitchFamily="18" charset="0"/>
              </a:rPr>
              <a:t>			    An Unblemished Faith</a:t>
            </a:r>
          </a:p>
          <a:p>
            <a:pPr>
              <a:buNone/>
            </a:pPr>
            <a:r>
              <a:rPr lang="en-US" dirty="0" smtClean="0">
                <a:latin typeface="Times New Roman" pitchFamily="18" charset="0"/>
                <a:cs typeface="Times New Roman" pitchFamily="18" charset="0"/>
              </a:rPr>
              <a:t>			    An Unusual Test</a:t>
            </a:r>
          </a:p>
          <a:p>
            <a:pPr>
              <a:buNone/>
            </a:pPr>
            <a:r>
              <a:rPr lang="en-US" dirty="0" smtClean="0">
                <a:latin typeface="Times New Roman" pitchFamily="18" charset="0"/>
                <a:cs typeface="Times New Roman" pitchFamily="18" charset="0"/>
              </a:rPr>
              <a:t>			    An Unmeasurable Blessing </a:t>
            </a:r>
          </a:p>
          <a:p>
            <a:pPr>
              <a:buNone/>
            </a:pPr>
            <a:r>
              <a:rPr lang="en-US" dirty="0" smtClean="0">
                <a:latin typeface="Times New Roman" pitchFamily="18" charset="0"/>
                <a:cs typeface="Times New Roman" pitchFamily="18" charset="0"/>
              </a:rPr>
              <a:t>			    An Unlimited Influence</a:t>
            </a:r>
          </a:p>
          <a:p>
            <a:pPr>
              <a:buNone/>
            </a:pP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Cadet Prayer from West Point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fontScale="92500" lnSpcReduction="20000"/>
          </a:bodyPr>
          <a:lstStyle/>
          <a:p>
            <a:pPr algn="ctr">
              <a:buNone/>
            </a:pPr>
            <a:r>
              <a:rPr lang="en-US" dirty="0" smtClean="0">
                <a:latin typeface="Times New Roman" pitchFamily="18" charset="0"/>
                <a:cs typeface="Times New Roman" pitchFamily="18" charset="0"/>
              </a:rPr>
              <a:t>“Make us choose the harder right instead of the easier wrong,</a:t>
            </a:r>
          </a:p>
          <a:p>
            <a:pPr algn="ctr">
              <a:buNone/>
            </a:pPr>
            <a:r>
              <a:rPr lang="en-US" dirty="0" smtClean="0">
                <a:latin typeface="Times New Roman" pitchFamily="18" charset="0"/>
                <a:cs typeface="Times New Roman" pitchFamily="18" charset="0"/>
              </a:rPr>
              <a:t>And never to be content with a half-truth</a:t>
            </a:r>
          </a:p>
          <a:p>
            <a:pPr algn="ctr">
              <a:buNone/>
            </a:pPr>
            <a:r>
              <a:rPr lang="en-US" dirty="0" smtClean="0">
                <a:latin typeface="Times New Roman" pitchFamily="18" charset="0"/>
                <a:cs typeface="Times New Roman" pitchFamily="18" charset="0"/>
              </a:rPr>
              <a:t>when the whole can be won.</a:t>
            </a:r>
          </a:p>
          <a:p>
            <a:pPr algn="ctr">
              <a:buNone/>
            </a:pPr>
            <a:r>
              <a:rPr lang="en-US" dirty="0" smtClean="0">
                <a:latin typeface="Times New Roman" pitchFamily="18" charset="0"/>
                <a:cs typeface="Times New Roman" pitchFamily="18" charset="0"/>
              </a:rPr>
              <a:t>Endow us with courage that is born of loyalty to all that is noble and worthy,</a:t>
            </a:r>
          </a:p>
          <a:p>
            <a:pPr algn="ctr">
              <a:buNone/>
            </a:pPr>
            <a:r>
              <a:rPr lang="en-US" dirty="0" smtClean="0">
                <a:latin typeface="Times New Roman" pitchFamily="18" charset="0"/>
                <a:cs typeface="Times New Roman" pitchFamily="18" charset="0"/>
              </a:rPr>
              <a:t>that scorns to compromise with vice and injustice, </a:t>
            </a:r>
          </a:p>
          <a:p>
            <a:pPr algn="ctr">
              <a:buNone/>
            </a:pPr>
            <a:r>
              <a:rPr lang="en-US" dirty="0" smtClean="0">
                <a:latin typeface="Times New Roman" pitchFamily="18" charset="0"/>
                <a:cs typeface="Times New Roman" pitchFamily="18" charset="0"/>
              </a:rPr>
              <a:t>and knows no fear when right and truth are in jeopardy.</a:t>
            </a:r>
          </a:p>
          <a:p>
            <a:pPr algn="ctr">
              <a:buNone/>
            </a:pPr>
            <a:r>
              <a:rPr lang="en-US" dirty="0" smtClean="0">
                <a:latin typeface="Times New Roman" pitchFamily="18" charset="0"/>
                <a:cs typeface="Times New Roman" pitchFamily="18" charset="0"/>
              </a:rPr>
              <a:t>All of which we ask in the name of the Great Friend and Master of all.</a:t>
            </a:r>
          </a:p>
          <a:p>
            <a:pPr algn="ctr">
              <a:buNone/>
            </a:pPr>
            <a:r>
              <a:rPr lang="en-US" dirty="0" smtClean="0">
                <a:latin typeface="Times New Roman" pitchFamily="18" charset="0"/>
                <a:cs typeface="Times New Roman" pitchFamily="18" charset="0"/>
              </a:rPr>
              <a:t>Amen. </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Chapter Two</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Nebuchadnezzar</a:t>
            </a:r>
          </a:p>
          <a:p>
            <a:pPr>
              <a:buNone/>
            </a:pPr>
            <a:r>
              <a:rPr lang="en-US" dirty="0" smtClean="0">
                <a:latin typeface="Times New Roman" pitchFamily="18" charset="0"/>
                <a:cs typeface="Times New Roman" pitchFamily="18" charset="0"/>
              </a:rPr>
              <a:t>First year of reigning alone—605/604 BC</a:t>
            </a:r>
          </a:p>
          <a:p>
            <a:pPr>
              <a:buNone/>
            </a:pPr>
            <a:r>
              <a:rPr lang="en-US" dirty="0" smtClean="0">
                <a:latin typeface="Times New Roman" pitchFamily="18" charset="0"/>
                <a:cs typeface="Times New Roman" pitchFamily="18" charset="0"/>
              </a:rPr>
              <a:t>Second year—604/603 BC</a:t>
            </a:r>
          </a:p>
          <a:p>
            <a:pPr algn="ctr">
              <a:buNone/>
            </a:pPr>
            <a:r>
              <a:rPr lang="en-US" dirty="0" smtClean="0">
                <a:latin typeface="Times New Roman" pitchFamily="18" charset="0"/>
                <a:cs typeface="Times New Roman" pitchFamily="18" charset="0"/>
              </a:rPr>
              <a:t>Dream while asleep</a:t>
            </a:r>
          </a:p>
          <a:p>
            <a:pPr algn="ctr">
              <a:buNone/>
            </a:pPr>
            <a:r>
              <a:rPr lang="en-US" dirty="0" smtClean="0">
                <a:latin typeface="Times New Roman" pitchFamily="18" charset="0"/>
                <a:cs typeface="Times New Roman" pitchFamily="18" charset="0"/>
              </a:rPr>
              <a:t>Vision while awake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The Occult World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They can do wonders with information you give them.</a:t>
            </a:r>
          </a:p>
          <a:p>
            <a:pPr algn="ctr">
              <a:buNone/>
            </a:pPr>
            <a:r>
              <a:rPr lang="en-US" dirty="0" smtClean="0">
                <a:latin typeface="Times New Roman" pitchFamily="18" charset="0"/>
                <a:cs typeface="Times New Roman" pitchFamily="18" charset="0"/>
              </a:rPr>
              <a:t>The wise men asked for time and didn’t get it.</a:t>
            </a:r>
          </a:p>
          <a:p>
            <a:pPr algn="ctr">
              <a:buNone/>
            </a:pPr>
            <a:r>
              <a:rPr lang="en-US" dirty="0" smtClean="0">
                <a:latin typeface="Times New Roman" pitchFamily="18" charset="0"/>
                <a:cs typeface="Times New Roman" pitchFamily="18" charset="0"/>
              </a:rPr>
              <a:t>Daniel asked for time and got it.</a:t>
            </a:r>
          </a:p>
          <a:p>
            <a:pPr algn="ctr">
              <a:buNone/>
            </a:pPr>
            <a:r>
              <a:rPr lang="en-US" dirty="0" smtClean="0">
                <a:latin typeface="Times New Roman" pitchFamily="18" charset="0"/>
                <a:cs typeface="Times New Roman" pitchFamily="18" charset="0"/>
              </a:rPr>
              <a:t>Daniel offered to be the channel for what the wise men said nobody could do.</a:t>
            </a:r>
          </a:p>
          <a:p>
            <a:pPr algn="ctr">
              <a:buNone/>
            </a:pPr>
            <a:r>
              <a:rPr lang="en-US" dirty="0" smtClean="0">
                <a:latin typeface="Times New Roman" pitchFamily="18" charset="0"/>
                <a:cs typeface="Times New Roman" pitchFamily="18" charset="0"/>
              </a:rPr>
              <a:t>Daniel and his friends knew where they stood, so they went to their knees.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Daniel is merely a mirror reflecting God to Nebuchadnezzar</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When God wants to drill a man</a:t>
            </a:r>
          </a:p>
          <a:p>
            <a:pPr algn="ctr">
              <a:buNone/>
            </a:pPr>
            <a:r>
              <a:rPr lang="en-US" dirty="0" smtClean="0">
                <a:latin typeface="Times New Roman" pitchFamily="18" charset="0"/>
                <a:cs typeface="Times New Roman" pitchFamily="18" charset="0"/>
              </a:rPr>
              <a:t>And thrill a man</a:t>
            </a:r>
          </a:p>
          <a:p>
            <a:pPr algn="ctr">
              <a:buNone/>
            </a:pPr>
            <a:r>
              <a:rPr lang="en-US" dirty="0" smtClean="0">
                <a:latin typeface="Times New Roman" pitchFamily="18" charset="0"/>
                <a:cs typeface="Times New Roman" pitchFamily="18" charset="0"/>
              </a:rPr>
              <a:t>And skill a man</a:t>
            </a:r>
          </a:p>
          <a:p>
            <a:pPr algn="ctr">
              <a:buNone/>
            </a:pPr>
            <a:r>
              <a:rPr lang="en-US" dirty="0" smtClean="0">
                <a:latin typeface="Times New Roman" pitchFamily="18" charset="0"/>
                <a:cs typeface="Times New Roman" pitchFamily="18" charset="0"/>
              </a:rPr>
              <a:t>When God wants to mold a man to play the noblest part</a:t>
            </a:r>
          </a:p>
          <a:p>
            <a:pPr algn="ctr">
              <a:buNone/>
            </a:pPr>
            <a:r>
              <a:rPr lang="en-US" dirty="0" smtClean="0">
                <a:latin typeface="Times New Roman" pitchFamily="18" charset="0"/>
                <a:cs typeface="Times New Roman" pitchFamily="18" charset="0"/>
              </a:rPr>
              <a:t>When God yearns with all his heart to create so great and bold a man</a:t>
            </a:r>
          </a:p>
          <a:p>
            <a:pPr algn="ctr">
              <a:buNone/>
            </a:pPr>
            <a:r>
              <a:rPr lang="en-US" dirty="0" smtClean="0">
                <a:latin typeface="Times New Roman" pitchFamily="18" charset="0"/>
                <a:cs typeface="Times New Roman" pitchFamily="18" charset="0"/>
              </a:rPr>
              <a:t>That all the world shall be amazed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304800"/>
            <a:ext cx="8229600" cy="5821363"/>
          </a:xfrm>
        </p:spPr>
        <p:txBody>
          <a:bodyPr/>
          <a:lstStyle/>
          <a:p>
            <a:pPr algn="ctr">
              <a:buNone/>
            </a:pPr>
            <a:r>
              <a:rPr lang="en-US" dirty="0" smtClean="0">
                <a:latin typeface="Times New Roman" pitchFamily="18" charset="0"/>
                <a:cs typeface="Times New Roman" pitchFamily="18" charset="0"/>
              </a:rPr>
              <a:t>Watch his methods</a:t>
            </a:r>
          </a:p>
          <a:p>
            <a:pPr algn="ctr">
              <a:buNone/>
            </a:pPr>
            <a:r>
              <a:rPr lang="en-US" dirty="0" smtClean="0">
                <a:latin typeface="Times New Roman" pitchFamily="18" charset="0"/>
                <a:cs typeface="Times New Roman" pitchFamily="18" charset="0"/>
              </a:rPr>
              <a:t>Watch his ways</a:t>
            </a:r>
          </a:p>
          <a:p>
            <a:pPr algn="ctr">
              <a:buNone/>
            </a:pPr>
            <a:r>
              <a:rPr lang="en-US" dirty="0" smtClean="0">
                <a:latin typeface="Times New Roman" pitchFamily="18" charset="0"/>
                <a:cs typeface="Times New Roman" pitchFamily="18" charset="0"/>
              </a:rPr>
              <a:t>How he ruthlessly perfects</a:t>
            </a:r>
          </a:p>
          <a:p>
            <a:pPr algn="ctr">
              <a:buNone/>
            </a:pPr>
            <a:r>
              <a:rPr lang="en-US" dirty="0" smtClean="0">
                <a:latin typeface="Times New Roman" pitchFamily="18" charset="0"/>
                <a:cs typeface="Times New Roman" pitchFamily="18" charset="0"/>
              </a:rPr>
              <a:t>Whom he royally elects</a:t>
            </a:r>
          </a:p>
          <a:p>
            <a:pPr algn="ctr">
              <a:buNone/>
            </a:pPr>
            <a:r>
              <a:rPr lang="en-US" dirty="0" smtClean="0">
                <a:latin typeface="Times New Roman" pitchFamily="18" charset="0"/>
                <a:cs typeface="Times New Roman" pitchFamily="18" charset="0"/>
              </a:rPr>
              <a:t>How he hammers him, and hurts him</a:t>
            </a:r>
          </a:p>
          <a:p>
            <a:pPr algn="ctr">
              <a:buNone/>
            </a:pPr>
            <a:r>
              <a:rPr lang="en-US" dirty="0" smtClean="0">
                <a:latin typeface="Times New Roman" pitchFamily="18" charset="0"/>
                <a:cs typeface="Times New Roman" pitchFamily="18" charset="0"/>
              </a:rPr>
              <a:t>And with mighty blows converts him </a:t>
            </a:r>
          </a:p>
          <a:p>
            <a:pPr algn="ctr">
              <a:buNone/>
            </a:pPr>
            <a:r>
              <a:rPr lang="en-US" dirty="0" smtClean="0">
                <a:latin typeface="Times New Roman" pitchFamily="18" charset="0"/>
                <a:cs typeface="Times New Roman" pitchFamily="18" charset="0"/>
              </a:rPr>
              <a:t>Into trial shapes of clay</a:t>
            </a:r>
          </a:p>
          <a:p>
            <a:pPr algn="ctr">
              <a:buNone/>
            </a:pPr>
            <a:r>
              <a:rPr lang="en-US" dirty="0" smtClean="0">
                <a:latin typeface="Times New Roman" pitchFamily="18" charset="0"/>
                <a:cs typeface="Times New Roman" pitchFamily="18" charset="0"/>
              </a:rPr>
              <a:t>Which only God understands.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28600"/>
            <a:ext cx="8229600" cy="5897563"/>
          </a:xfrm>
        </p:spPr>
        <p:txBody>
          <a:bodyPr/>
          <a:lstStyle/>
          <a:p>
            <a:pPr algn="ctr">
              <a:buNone/>
            </a:pPr>
            <a:r>
              <a:rPr lang="en-US" dirty="0" smtClean="0">
                <a:latin typeface="Times New Roman" pitchFamily="18" charset="0"/>
                <a:cs typeface="Times New Roman" pitchFamily="18" charset="0"/>
              </a:rPr>
              <a:t>While his tortured heart is crying</a:t>
            </a:r>
          </a:p>
          <a:p>
            <a:pPr algn="ctr">
              <a:buNone/>
            </a:pPr>
            <a:r>
              <a:rPr lang="en-US" dirty="0" smtClean="0">
                <a:latin typeface="Times New Roman" pitchFamily="18" charset="0"/>
                <a:cs typeface="Times New Roman" pitchFamily="18" charset="0"/>
              </a:rPr>
              <a:t>And he lifts beseeching hands</a:t>
            </a:r>
          </a:p>
          <a:p>
            <a:pPr algn="ctr">
              <a:buNone/>
            </a:pPr>
            <a:r>
              <a:rPr lang="en-US" dirty="0" smtClean="0">
                <a:latin typeface="Times New Roman" pitchFamily="18" charset="0"/>
                <a:cs typeface="Times New Roman" pitchFamily="18" charset="0"/>
              </a:rPr>
              <a:t>How God bends</a:t>
            </a:r>
          </a:p>
          <a:p>
            <a:pPr algn="ctr">
              <a:buNone/>
            </a:pPr>
            <a:r>
              <a:rPr lang="en-US" dirty="0" smtClean="0">
                <a:latin typeface="Times New Roman" pitchFamily="18" charset="0"/>
                <a:cs typeface="Times New Roman" pitchFamily="18" charset="0"/>
              </a:rPr>
              <a:t>But never breaks</a:t>
            </a:r>
          </a:p>
          <a:p>
            <a:pPr algn="ctr">
              <a:buNone/>
            </a:pPr>
            <a:r>
              <a:rPr lang="en-US" dirty="0" smtClean="0">
                <a:latin typeface="Times New Roman" pitchFamily="18" charset="0"/>
                <a:cs typeface="Times New Roman" pitchFamily="18" charset="0"/>
              </a:rPr>
              <a:t>When his good he undertakes</a:t>
            </a:r>
          </a:p>
          <a:p>
            <a:pPr algn="ctr">
              <a:buNone/>
            </a:pPr>
            <a:r>
              <a:rPr lang="en-US" dirty="0" smtClean="0">
                <a:latin typeface="Times New Roman" pitchFamily="18" charset="0"/>
                <a:cs typeface="Times New Roman" pitchFamily="18" charset="0"/>
              </a:rPr>
              <a:t>How He uses whom He chooses</a:t>
            </a:r>
          </a:p>
          <a:p>
            <a:pPr algn="ctr">
              <a:buNone/>
            </a:pPr>
            <a:r>
              <a:rPr lang="en-US" dirty="0" smtClean="0">
                <a:latin typeface="Times New Roman" pitchFamily="18" charset="0"/>
                <a:cs typeface="Times New Roman" pitchFamily="18" charset="0"/>
              </a:rPr>
              <a:t>And with every purpose fuses him</a:t>
            </a:r>
          </a:p>
          <a:p>
            <a:pPr algn="ctr">
              <a:buNone/>
            </a:pPr>
            <a:r>
              <a:rPr lang="en-US" dirty="0" smtClean="0">
                <a:latin typeface="Times New Roman" pitchFamily="18" charset="0"/>
                <a:cs typeface="Times New Roman" pitchFamily="18" charset="0"/>
              </a:rPr>
              <a:t>By every act induces him</a:t>
            </a:r>
          </a:p>
          <a:p>
            <a:pPr algn="ctr">
              <a:buNone/>
            </a:pPr>
            <a:r>
              <a:rPr lang="en-US" dirty="0" smtClean="0">
                <a:latin typeface="Times New Roman" pitchFamily="18" charset="0"/>
                <a:cs typeface="Times New Roman" pitchFamily="18" charset="0"/>
              </a:rPr>
              <a:t>To try His splendor out</a:t>
            </a:r>
          </a:p>
          <a:p>
            <a:pPr algn="ctr">
              <a:buNone/>
            </a:pPr>
            <a:r>
              <a:rPr lang="en-US" dirty="0" smtClean="0">
                <a:latin typeface="Times New Roman" pitchFamily="18" charset="0"/>
                <a:cs typeface="Times New Roman" pitchFamily="18" charset="0"/>
              </a:rPr>
              <a:t>God knows what He’s about.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a:srcRect/>
          <a:stretch>
            <a:fillRect/>
          </a:stretch>
        </p:blipFill>
        <p:spPr bwMode="auto">
          <a:xfrm>
            <a:off x="457200" y="0"/>
            <a:ext cx="78486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latin typeface="Times New Roman" pitchFamily="18" charset="0"/>
                <a:cs typeface="Times New Roman" pitchFamily="18" charset="0"/>
              </a:rPr>
              <a:t>The Backbone of Biblical Prophecy</a:t>
            </a:r>
            <a:endParaRPr lang="en-US" dirty="0">
              <a:latin typeface="Times New Roman" pitchFamily="18" charset="0"/>
              <a:cs typeface="Times New Roman" pitchFamily="18" charset="0"/>
            </a:endParaRPr>
          </a:p>
        </p:txBody>
      </p:sp>
      <p:sp>
        <p:nvSpPr>
          <p:cNvPr id="6" name="Content Placeholder 5"/>
          <p:cNvSpPr>
            <a:spLocks noGrp="1"/>
          </p:cNvSpPr>
          <p:nvPr>
            <p:ph idx="1"/>
          </p:nvPr>
        </p:nvSpPr>
        <p:spPr/>
        <p:txBody>
          <a:bodyPr/>
          <a:lstStyle/>
          <a:p>
            <a:pPr algn="ctr">
              <a:buNone/>
            </a:pPr>
            <a:r>
              <a:rPr lang="en-US" dirty="0" smtClean="0">
                <a:latin typeface="Times New Roman" pitchFamily="18" charset="0"/>
                <a:cs typeface="Times New Roman" pitchFamily="18" charset="0"/>
              </a:rPr>
              <a:t>Gold—Babylon</a:t>
            </a:r>
          </a:p>
          <a:p>
            <a:pPr algn="ctr">
              <a:buNone/>
            </a:pPr>
            <a:r>
              <a:rPr lang="en-US" dirty="0" smtClean="0">
                <a:latin typeface="Times New Roman" pitchFamily="18" charset="0"/>
                <a:cs typeface="Times New Roman" pitchFamily="18" charset="0"/>
              </a:rPr>
              <a:t>Silver—Medo-Persia</a:t>
            </a:r>
          </a:p>
          <a:p>
            <a:pPr algn="ctr">
              <a:buNone/>
            </a:pPr>
            <a:r>
              <a:rPr lang="en-US" dirty="0" smtClean="0">
                <a:latin typeface="Times New Roman" pitchFamily="18" charset="0"/>
                <a:cs typeface="Times New Roman" pitchFamily="18" charset="0"/>
              </a:rPr>
              <a:t>Bronze—Greece</a:t>
            </a:r>
          </a:p>
          <a:p>
            <a:pPr algn="ctr">
              <a:buNone/>
            </a:pPr>
            <a:r>
              <a:rPr lang="en-US" dirty="0" smtClean="0">
                <a:latin typeface="Times New Roman" pitchFamily="18" charset="0"/>
                <a:cs typeface="Times New Roman" pitchFamily="18" charset="0"/>
              </a:rPr>
              <a:t>Iron—Rome</a:t>
            </a:r>
          </a:p>
          <a:p>
            <a:pPr algn="ctr">
              <a:buNone/>
            </a:pPr>
            <a:r>
              <a:rPr lang="en-US" dirty="0" smtClean="0">
                <a:latin typeface="Times New Roman" pitchFamily="18" charset="0"/>
                <a:cs typeface="Times New Roman" pitchFamily="18" charset="0"/>
              </a:rPr>
              <a:t>Stone—Kingdom of Christ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Four World Empires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Babylon—burnt idolatry out </a:t>
            </a:r>
          </a:p>
          <a:p>
            <a:pPr algn="ctr">
              <a:buNone/>
            </a:pPr>
            <a:r>
              <a:rPr lang="en-US" dirty="0" smtClean="0">
                <a:latin typeface="Times New Roman" pitchFamily="18" charset="0"/>
                <a:cs typeface="Times New Roman" pitchFamily="18" charset="0"/>
              </a:rPr>
              <a:t>Medo-Persia—sent Jews home</a:t>
            </a:r>
          </a:p>
          <a:p>
            <a:pPr algn="ctr">
              <a:buNone/>
            </a:pPr>
            <a:r>
              <a:rPr lang="en-US" dirty="0" smtClean="0">
                <a:latin typeface="Times New Roman" pitchFamily="18" charset="0"/>
                <a:cs typeface="Times New Roman" pitchFamily="18" charset="0"/>
              </a:rPr>
              <a:t>Greece—lingua franca for N.T.</a:t>
            </a:r>
          </a:p>
          <a:p>
            <a:pPr algn="ctr">
              <a:buNone/>
            </a:pPr>
            <a:r>
              <a:rPr lang="en-US" dirty="0" smtClean="0">
                <a:latin typeface="Times New Roman" pitchFamily="18" charset="0"/>
                <a:cs typeface="Times New Roman" pitchFamily="18" charset="0"/>
              </a:rPr>
              <a:t>Rome—paved roads, Pax Romana</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Dreams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One of the “divers manners” God used to speak to people in earlier ages.</a:t>
            </a:r>
          </a:p>
          <a:p>
            <a:pPr algn="ctr">
              <a:buNone/>
            </a:pPr>
            <a:r>
              <a:rPr lang="en-US" dirty="0" smtClean="0">
                <a:latin typeface="Times New Roman" pitchFamily="18" charset="0"/>
                <a:cs typeface="Times New Roman" pitchFamily="18" charset="0"/>
              </a:rPr>
              <a:t>Dreams today are not information from God, who now speaks to us through his completed word.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Names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lgn="ctr">
              <a:buNone/>
            </a:pPr>
            <a:r>
              <a:rPr lang="en-US" dirty="0" smtClean="0">
                <a:latin typeface="Times New Roman" pitchFamily="18" charset="0"/>
                <a:cs typeface="Times New Roman" pitchFamily="18" charset="0"/>
              </a:rPr>
              <a:t>Daniel—God is my judge</a:t>
            </a:r>
          </a:p>
          <a:p>
            <a:pPr algn="ctr">
              <a:buNone/>
            </a:pPr>
            <a:r>
              <a:rPr lang="en-US" dirty="0" smtClean="0">
                <a:latin typeface="Times New Roman" pitchFamily="18" charset="0"/>
                <a:cs typeface="Times New Roman" pitchFamily="18" charset="0"/>
              </a:rPr>
              <a:t>Belteshazzar—May Bel protect his life</a:t>
            </a:r>
          </a:p>
          <a:p>
            <a:pPr algn="ctr">
              <a:buNone/>
            </a:pPr>
            <a:r>
              <a:rPr lang="en-US" dirty="0" smtClean="0">
                <a:latin typeface="Times New Roman" pitchFamily="18" charset="0"/>
                <a:cs typeface="Times New Roman" pitchFamily="18" charset="0"/>
              </a:rPr>
              <a:t>Hananiah—Jehovah is gracious</a:t>
            </a:r>
          </a:p>
          <a:p>
            <a:pPr algn="ctr">
              <a:buNone/>
            </a:pPr>
            <a:r>
              <a:rPr lang="en-US" dirty="0" smtClean="0">
                <a:latin typeface="Times New Roman" pitchFamily="18" charset="0"/>
                <a:cs typeface="Times New Roman" pitchFamily="18" charset="0"/>
              </a:rPr>
              <a:t>Shadrach—Command of Aku</a:t>
            </a:r>
          </a:p>
          <a:p>
            <a:pPr algn="ctr">
              <a:buNone/>
            </a:pPr>
            <a:r>
              <a:rPr lang="en-US" dirty="0" smtClean="0">
                <a:latin typeface="Times New Roman" pitchFamily="18" charset="0"/>
                <a:cs typeface="Times New Roman" pitchFamily="18" charset="0"/>
              </a:rPr>
              <a:t>Mishael—Who is what God is?</a:t>
            </a:r>
          </a:p>
          <a:p>
            <a:pPr algn="ctr">
              <a:buNone/>
            </a:pPr>
            <a:r>
              <a:rPr lang="en-US" dirty="0" smtClean="0">
                <a:latin typeface="Times New Roman" pitchFamily="18" charset="0"/>
                <a:cs typeface="Times New Roman" pitchFamily="18" charset="0"/>
              </a:rPr>
              <a:t>Meshach—Guest of a king</a:t>
            </a:r>
          </a:p>
          <a:p>
            <a:pPr algn="ctr">
              <a:buNone/>
            </a:pPr>
            <a:r>
              <a:rPr lang="en-US" dirty="0" smtClean="0">
                <a:latin typeface="Times New Roman" pitchFamily="18" charset="0"/>
                <a:cs typeface="Times New Roman" pitchFamily="18" charset="0"/>
              </a:rPr>
              <a:t>Azariah—Jehovah has helped</a:t>
            </a:r>
          </a:p>
          <a:p>
            <a:pPr algn="ctr">
              <a:buNone/>
            </a:pPr>
            <a:r>
              <a:rPr lang="en-US" dirty="0" smtClean="0">
                <a:latin typeface="Times New Roman" pitchFamily="18" charset="0"/>
                <a:cs typeface="Times New Roman" pitchFamily="18" charset="0"/>
              </a:rPr>
              <a:t>Abednego—Servant of Nego (Nebo)</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Chapter Three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Two Main Themes:</a:t>
            </a:r>
          </a:p>
          <a:p>
            <a:pPr marL="514350" indent="-514350" algn="ctr">
              <a:buAutoNum type="arabicPeriod"/>
            </a:pPr>
            <a:r>
              <a:rPr lang="en-US" dirty="0" smtClean="0">
                <a:latin typeface="Times New Roman" pitchFamily="18" charset="0"/>
                <a:cs typeface="Times New Roman" pitchFamily="18" charset="0"/>
              </a:rPr>
              <a:t>Idolatry</a:t>
            </a:r>
          </a:p>
          <a:p>
            <a:pPr marL="514350" indent="-514350" algn="ctr">
              <a:buAutoNum type="arabicPeriod"/>
            </a:pPr>
            <a:r>
              <a:rPr lang="en-US" dirty="0" smtClean="0">
                <a:latin typeface="Times New Roman" pitchFamily="18" charset="0"/>
                <a:cs typeface="Times New Roman" pitchFamily="18" charset="0"/>
              </a:rPr>
              <a:t>Suffering</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60 cubits x 6 cubits</a:t>
            </a:r>
          </a:p>
          <a:p>
            <a:pPr algn="ctr">
              <a:buNone/>
            </a:pPr>
            <a:r>
              <a:rPr lang="en-US" dirty="0" smtClean="0">
                <a:latin typeface="Times New Roman" pitchFamily="18" charset="0"/>
                <a:cs typeface="Times New Roman" pitchFamily="18" charset="0"/>
              </a:rPr>
              <a:t>Sexegesimal mathematical system</a:t>
            </a:r>
          </a:p>
          <a:p>
            <a:pPr algn="ctr">
              <a:buNone/>
            </a:pPr>
            <a:r>
              <a:rPr lang="en-US" dirty="0" smtClean="0">
                <a:latin typeface="Times New Roman" pitchFamily="18" charset="0"/>
                <a:cs typeface="Times New Roman" pitchFamily="18" charset="0"/>
              </a:rPr>
              <a:t>Image of Gold</a:t>
            </a:r>
          </a:p>
          <a:p>
            <a:pPr algn="ctr">
              <a:buNone/>
            </a:pPr>
            <a:r>
              <a:rPr lang="en-US" dirty="0" smtClean="0">
                <a:latin typeface="Times New Roman" pitchFamily="18" charset="0"/>
                <a:cs typeface="Times New Roman" pitchFamily="18" charset="0"/>
              </a:rPr>
              <a:t>Septuigint—18</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year of Nebuchadnezzar?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Vs.2-3</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err="1" smtClean="0">
                <a:latin typeface="Times New Roman" pitchFamily="18" charset="0"/>
                <a:cs typeface="Times New Roman" pitchFamily="18" charset="0"/>
              </a:rPr>
              <a:t>Shema</a:t>
            </a:r>
            <a:r>
              <a:rPr lang="en-US" dirty="0" smtClean="0">
                <a:latin typeface="Times New Roman" pitchFamily="18" charset="0"/>
                <a:cs typeface="Times New Roman" pitchFamily="18" charset="0"/>
              </a:rPr>
              <a:t>—Deut 6:5</a:t>
            </a:r>
          </a:p>
          <a:p>
            <a:pPr algn="ctr">
              <a:buNone/>
            </a:pPr>
            <a:r>
              <a:rPr lang="en-US" dirty="0" smtClean="0">
                <a:latin typeface="Times New Roman" pitchFamily="18" charset="0"/>
                <a:cs typeface="Times New Roman" pitchFamily="18" charset="0"/>
              </a:rPr>
              <a:t>2</a:t>
            </a:r>
            <a:r>
              <a:rPr lang="en-US" baseline="30000" dirty="0" smtClean="0">
                <a:latin typeface="Times New Roman" pitchFamily="18" charset="0"/>
                <a:cs typeface="Times New Roman" pitchFamily="18" charset="0"/>
              </a:rPr>
              <a:t>nd</a:t>
            </a:r>
            <a:r>
              <a:rPr lang="en-US" dirty="0" smtClean="0">
                <a:latin typeface="Times New Roman" pitchFamily="18" charset="0"/>
                <a:cs typeface="Times New Roman" pitchFamily="18" charset="0"/>
              </a:rPr>
              <a:t> Commandment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Vs.8 &amp;12</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Accused the Jews</a:t>
            </a:r>
          </a:p>
          <a:p>
            <a:pPr algn="ctr">
              <a:buNone/>
            </a:pPr>
            <a:r>
              <a:rPr lang="en-US" dirty="0" smtClean="0">
                <a:latin typeface="Times New Roman" pitchFamily="18" charset="0"/>
                <a:cs typeface="Times New Roman" pitchFamily="18" charset="0"/>
              </a:rPr>
              <a:t>“There are certain Jews”</a:t>
            </a:r>
          </a:p>
          <a:p>
            <a:pPr algn="ctr">
              <a:buNone/>
            </a:pPr>
            <a:r>
              <a:rPr lang="en-US" dirty="0" err="1" smtClean="0">
                <a:latin typeface="Times New Roman" pitchFamily="18" charset="0"/>
                <a:cs typeface="Times New Roman" pitchFamily="18" charset="0"/>
              </a:rPr>
              <a:t>Antisemitism</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vs.14,15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“Is it true?”</a:t>
            </a:r>
          </a:p>
          <a:p>
            <a:pPr algn="ctr">
              <a:buNone/>
            </a:pPr>
            <a:r>
              <a:rPr lang="en-US" dirty="0" smtClean="0">
                <a:latin typeface="Times New Roman" pitchFamily="18" charset="0"/>
                <a:cs typeface="Times New Roman" pitchFamily="18" charset="0"/>
              </a:rPr>
              <a:t>2</a:t>
            </a:r>
            <a:r>
              <a:rPr lang="en-US" baseline="30000" dirty="0" smtClean="0">
                <a:latin typeface="Times New Roman" pitchFamily="18" charset="0"/>
                <a:cs typeface="Times New Roman" pitchFamily="18" charset="0"/>
              </a:rPr>
              <a:t>nd</a:t>
            </a:r>
            <a:r>
              <a:rPr lang="en-US" dirty="0" smtClean="0">
                <a:latin typeface="Times New Roman" pitchFamily="18" charset="0"/>
                <a:cs typeface="Times New Roman" pitchFamily="18" charset="0"/>
              </a:rPr>
              <a:t> Chance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Vs.16-18</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Even if God doesn’t save us, we’ll still serve Him.</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lgn="ctr">
              <a:buNone/>
            </a:pPr>
            <a:r>
              <a:rPr lang="en-US" dirty="0" smtClean="0">
                <a:latin typeface="Times New Roman" pitchFamily="18" charset="0"/>
                <a:cs typeface="Times New Roman" pitchFamily="18" charset="0"/>
              </a:rPr>
              <a:t>Vs. 21,23,24— “bound”</a:t>
            </a:r>
          </a:p>
          <a:p>
            <a:pPr algn="ctr">
              <a:buNone/>
            </a:pPr>
            <a:r>
              <a:rPr lang="en-US" dirty="0" smtClean="0">
                <a:latin typeface="Times New Roman" pitchFamily="18" charset="0"/>
                <a:cs typeface="Times New Roman" pitchFamily="18" charset="0"/>
              </a:rPr>
              <a:t>v.25— “loose”</a:t>
            </a:r>
          </a:p>
          <a:p>
            <a:pPr algn="ctr">
              <a:buNone/>
            </a:pPr>
            <a:r>
              <a:rPr lang="en-US" dirty="0" smtClean="0">
                <a:latin typeface="Times New Roman" pitchFamily="18" charset="0"/>
                <a:cs typeface="Times New Roman" pitchFamily="18" charset="0"/>
              </a:rPr>
              <a:t>The only thing burnt was that which bound them.</a:t>
            </a:r>
          </a:p>
          <a:p>
            <a:pPr algn="ctr">
              <a:buNone/>
            </a:pPr>
            <a:r>
              <a:rPr lang="en-US" dirty="0" smtClean="0">
                <a:latin typeface="Times New Roman" pitchFamily="18" charset="0"/>
                <a:cs typeface="Times New Roman" pitchFamily="18" charset="0"/>
              </a:rPr>
              <a:t>When through fiery trials thy pathway shall lie</a:t>
            </a:r>
          </a:p>
          <a:p>
            <a:pPr algn="ctr">
              <a:buNone/>
            </a:pPr>
            <a:r>
              <a:rPr lang="en-US" dirty="0" smtClean="0">
                <a:latin typeface="Times New Roman" pitchFamily="18" charset="0"/>
                <a:cs typeface="Times New Roman" pitchFamily="18" charset="0"/>
              </a:rPr>
              <a:t>My grace, all sufficient, shall be thy supply</a:t>
            </a:r>
          </a:p>
          <a:p>
            <a:pPr algn="ctr">
              <a:buNone/>
            </a:pPr>
            <a:r>
              <a:rPr lang="en-US" dirty="0" smtClean="0">
                <a:latin typeface="Times New Roman" pitchFamily="18" charset="0"/>
                <a:cs typeface="Times New Roman" pitchFamily="18" charset="0"/>
              </a:rPr>
              <a:t>The flame shall not hurt thee, I only design</a:t>
            </a:r>
          </a:p>
          <a:p>
            <a:pPr algn="ctr">
              <a:buNone/>
            </a:pPr>
            <a:r>
              <a:rPr lang="en-US" dirty="0" smtClean="0">
                <a:latin typeface="Times New Roman" pitchFamily="18" charset="0"/>
                <a:cs typeface="Times New Roman" pitchFamily="18" charset="0"/>
              </a:rPr>
              <a:t>Thy dross to consume, thy gold to refine.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Hammer</a:t>
            </a:r>
          </a:p>
          <a:p>
            <a:pPr algn="ctr">
              <a:buNone/>
            </a:pPr>
            <a:r>
              <a:rPr lang="en-US" dirty="0" smtClean="0">
                <a:latin typeface="Times New Roman" pitchFamily="18" charset="0"/>
                <a:cs typeface="Times New Roman" pitchFamily="18" charset="0"/>
              </a:rPr>
              <a:t>The File</a:t>
            </a:r>
          </a:p>
          <a:p>
            <a:pPr algn="ctr">
              <a:buNone/>
            </a:pPr>
            <a:r>
              <a:rPr lang="en-US" dirty="0" smtClean="0">
                <a:latin typeface="Times New Roman" pitchFamily="18" charset="0"/>
                <a:cs typeface="Times New Roman" pitchFamily="18" charset="0"/>
              </a:rPr>
              <a:t>The Furnace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ea typeface="Adobe Kaiti Std R" pitchFamily="18" charset="-128"/>
                <a:cs typeface="Times New Roman" pitchFamily="18" charset="0"/>
              </a:rPr>
              <a:t>Chapter Four</a:t>
            </a:r>
            <a:endParaRPr lang="en-US" dirty="0">
              <a:latin typeface="Times New Roman" pitchFamily="18" charset="0"/>
              <a:ea typeface="Adobe Kaiti Std R" pitchFamily="18" charset="-128"/>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Insomnia, Insanity, Insight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Vs.1-3</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Universal Declaration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eight years earlier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He can buy anything but sleep.</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v.6</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Does this sound familiar?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v.8</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Eight years ago, my god was </a:t>
            </a:r>
            <a:r>
              <a:rPr lang="en-US" dirty="0" err="1" smtClean="0">
                <a:latin typeface="Times New Roman" pitchFamily="18" charset="0"/>
                <a:cs typeface="Times New Roman" pitchFamily="18" charset="0"/>
              </a:rPr>
              <a:t>Bel</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v.9</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He still sees Daniel as a magician, not a prophet of Jehovah.</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Vs.10-17:  The Dream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v.12—Nebuchadnezzar nurtured the world</a:t>
            </a:r>
          </a:p>
          <a:p>
            <a:pPr algn="ctr">
              <a:buNone/>
            </a:pPr>
            <a:r>
              <a:rPr lang="en-US" dirty="0" smtClean="0">
                <a:latin typeface="Times New Roman" pitchFamily="18" charset="0"/>
                <a:cs typeface="Times New Roman" pitchFamily="18" charset="0"/>
              </a:rPr>
              <a:t>v.13—angel</a:t>
            </a:r>
          </a:p>
          <a:p>
            <a:pPr algn="ctr">
              <a:buNone/>
            </a:pPr>
            <a:r>
              <a:rPr lang="en-US" dirty="0" smtClean="0">
                <a:latin typeface="Times New Roman" pitchFamily="18" charset="0"/>
                <a:cs typeface="Times New Roman" pitchFamily="18" charset="0"/>
              </a:rPr>
              <a:t>v.15,16— “him”, “his”</a:t>
            </a:r>
          </a:p>
          <a:p>
            <a:pPr algn="ctr">
              <a:buNone/>
            </a:pPr>
            <a:r>
              <a:rPr lang="en-US" dirty="0" smtClean="0">
                <a:latin typeface="Times New Roman" pitchFamily="18" charset="0"/>
                <a:cs typeface="Times New Roman" pitchFamily="18" charset="0"/>
              </a:rPr>
              <a:t>Man—reason, conscience, will, affection</a:t>
            </a:r>
          </a:p>
          <a:p>
            <a:pPr algn="ctr">
              <a:buNone/>
            </a:pPr>
            <a:r>
              <a:rPr lang="en-US" dirty="0" smtClean="0">
                <a:latin typeface="Times New Roman" pitchFamily="18" charset="0"/>
                <a:cs typeface="Times New Roman" pitchFamily="18" charset="0"/>
              </a:rPr>
              <a:t>Beast—sensation, passion, instinct</a:t>
            </a:r>
          </a:p>
          <a:p>
            <a:pPr algn="ctr">
              <a:buNone/>
            </a:pPr>
            <a:r>
              <a:rPr lang="en-US" dirty="0" smtClean="0">
                <a:latin typeface="Times New Roman" pitchFamily="18" charset="0"/>
                <a:cs typeface="Times New Roman" pitchFamily="18" charset="0"/>
              </a:rPr>
              <a:t>Times=Years</a:t>
            </a:r>
          </a:p>
          <a:p>
            <a:pPr algn="ctr">
              <a:buNone/>
            </a:pPr>
            <a:r>
              <a:rPr lang="en-US" dirty="0" smtClean="0">
                <a:latin typeface="Times New Roman" pitchFamily="18" charset="0"/>
                <a:cs typeface="Times New Roman" pitchFamily="18" charset="0"/>
              </a:rPr>
              <a:t>v.17—to show that the Most High Rules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v.19</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Daniel is in shock for an hour.</a:t>
            </a:r>
          </a:p>
          <a:p>
            <a:pPr algn="ctr">
              <a:buNone/>
            </a:pPr>
            <a:r>
              <a:rPr lang="en-US" dirty="0" smtClean="0">
                <a:latin typeface="Times New Roman" pitchFamily="18" charset="0"/>
                <a:cs typeface="Times New Roman" pitchFamily="18" charset="0"/>
              </a:rPr>
              <a:t>He spoke the thing he had to speak.</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v.20-26—The Interpretation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v.22—the tree is you.</a:t>
            </a:r>
          </a:p>
          <a:p>
            <a:pPr algn="ctr">
              <a:buNone/>
            </a:pPr>
            <a:r>
              <a:rPr lang="en-US" dirty="0" smtClean="0">
                <a:latin typeface="Times New Roman" pitchFamily="18" charset="0"/>
                <a:cs typeface="Times New Roman" pitchFamily="18" charset="0"/>
              </a:rPr>
              <a:t>v.25—the Most High Rules</a:t>
            </a:r>
          </a:p>
          <a:p>
            <a:pPr algn="ctr">
              <a:buNone/>
            </a:pPr>
            <a:r>
              <a:rPr lang="en-US" dirty="0" smtClean="0">
                <a:latin typeface="Times New Roman" pitchFamily="18" charset="0"/>
                <a:cs typeface="Times New Roman" pitchFamily="18" charset="0"/>
              </a:rPr>
              <a:t>v.26—the stump is left</a:t>
            </a:r>
          </a:p>
          <a:p>
            <a:pPr algn="ctr">
              <a:buNone/>
            </a:pPr>
            <a:r>
              <a:rPr lang="en-US" dirty="0" smtClean="0">
                <a:latin typeface="Times New Roman" pitchFamily="18" charset="0"/>
                <a:cs typeface="Times New Roman" pitchFamily="18" charset="0"/>
              </a:rPr>
              <a:t>v.27—confrontation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v.28</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All this came upon Nebuchadnezzar</a:t>
            </a:r>
          </a:p>
          <a:p>
            <a:pPr algn="ctr">
              <a:buNone/>
            </a:pPr>
            <a:r>
              <a:rPr lang="en-US" dirty="0" smtClean="0">
                <a:latin typeface="Times New Roman" pitchFamily="18" charset="0"/>
                <a:cs typeface="Times New Roman" pitchFamily="18" charset="0"/>
              </a:rPr>
              <a:t>v.29—a year later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v.30</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lgn="ctr">
              <a:buNone/>
            </a:pPr>
            <a:r>
              <a:rPr lang="en-US" dirty="0" smtClean="0">
                <a:latin typeface="Times New Roman" pitchFamily="18" charset="0"/>
                <a:cs typeface="Times New Roman" pitchFamily="18" charset="0"/>
              </a:rPr>
              <a:t>Shows how far a pompous fool was from repenting</a:t>
            </a:r>
          </a:p>
          <a:p>
            <a:pPr algn="ctr">
              <a:buNone/>
            </a:pPr>
            <a:r>
              <a:rPr lang="en-US" dirty="0" smtClean="0">
                <a:latin typeface="Times New Roman" pitchFamily="18" charset="0"/>
                <a:cs typeface="Times New Roman" pitchFamily="18" charset="0"/>
              </a:rPr>
              <a:t>Babylon a 15 miles square</a:t>
            </a:r>
          </a:p>
          <a:p>
            <a:pPr algn="ctr">
              <a:buNone/>
            </a:pPr>
            <a:r>
              <a:rPr lang="en-US" dirty="0" smtClean="0">
                <a:latin typeface="Times New Roman" pitchFamily="18" charset="0"/>
                <a:cs typeface="Times New Roman" pitchFamily="18" charset="0"/>
              </a:rPr>
              <a:t>Population 1,200,000</a:t>
            </a:r>
          </a:p>
          <a:p>
            <a:pPr algn="ctr">
              <a:buNone/>
            </a:pPr>
            <a:r>
              <a:rPr lang="en-US" dirty="0" smtClean="0">
                <a:latin typeface="Times New Roman" pitchFamily="18" charset="0"/>
                <a:cs typeface="Times New Roman" pitchFamily="18" charset="0"/>
              </a:rPr>
              <a:t>53 palaces</a:t>
            </a:r>
          </a:p>
          <a:p>
            <a:pPr algn="ctr">
              <a:buNone/>
            </a:pPr>
            <a:r>
              <a:rPr lang="en-US" dirty="0" smtClean="0">
                <a:latin typeface="Times New Roman" pitchFamily="18" charset="0"/>
                <a:cs typeface="Times New Roman" pitchFamily="18" charset="0"/>
              </a:rPr>
              <a:t>Hanging Gardens</a:t>
            </a:r>
          </a:p>
          <a:p>
            <a:pPr algn="ctr">
              <a:buNone/>
            </a:pPr>
            <a:r>
              <a:rPr lang="en-US" dirty="0" smtClean="0">
                <a:latin typeface="Times New Roman" pitchFamily="18" charset="0"/>
                <a:cs typeface="Times New Roman" pitchFamily="18" charset="0"/>
              </a:rPr>
              <a:t>60 million bricks</a:t>
            </a:r>
          </a:p>
          <a:p>
            <a:pPr algn="ctr">
              <a:buNone/>
            </a:pPr>
            <a:r>
              <a:rPr lang="en-US" dirty="0" smtClean="0">
                <a:latin typeface="Times New Roman" pitchFamily="18" charset="0"/>
                <a:cs typeface="Times New Roman" pitchFamily="18" charset="0"/>
              </a:rPr>
              <a:t>Saddam Hussein wanted to be another Nebuchadnezzar.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v.31</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While the word was in his mouth</a:t>
            </a:r>
          </a:p>
          <a:p>
            <a:pPr algn="ctr">
              <a:buNone/>
            </a:pPr>
            <a:r>
              <a:rPr lang="en-US" dirty="0" smtClean="0">
                <a:latin typeface="Times New Roman" pitchFamily="18" charset="0"/>
                <a:cs typeface="Times New Roman" pitchFamily="18" charset="0"/>
              </a:rPr>
              <a:t>v.32—the Most High Rules (3</a:t>
            </a:r>
            <a:r>
              <a:rPr lang="en-US" baseline="30000" dirty="0" smtClean="0">
                <a:latin typeface="Times New Roman" pitchFamily="18" charset="0"/>
                <a:cs typeface="Times New Roman" pitchFamily="18" charset="0"/>
              </a:rPr>
              <a:t>rd</a:t>
            </a:r>
            <a:r>
              <a:rPr lang="en-US" dirty="0" smtClean="0">
                <a:latin typeface="Times New Roman" pitchFamily="18" charset="0"/>
                <a:cs typeface="Times New Roman" pitchFamily="18" charset="0"/>
              </a:rPr>
              <a:t> time)</a:t>
            </a:r>
          </a:p>
          <a:p>
            <a:pPr algn="ctr">
              <a:buNone/>
            </a:pPr>
            <a:r>
              <a:rPr lang="en-US" dirty="0" smtClean="0">
                <a:latin typeface="Times New Roman" pitchFamily="18" charset="0"/>
                <a:cs typeface="Times New Roman" pitchFamily="18" charset="0"/>
              </a:rPr>
              <a:t>v.33—a delusional lunatic for seven years</a:t>
            </a:r>
          </a:p>
          <a:p>
            <a:pPr algn="ctr">
              <a:buNone/>
            </a:pPr>
            <a:r>
              <a:rPr lang="en-US" dirty="0" smtClean="0">
                <a:latin typeface="Times New Roman" pitchFamily="18" charset="0"/>
                <a:cs typeface="Times New Roman" pitchFamily="18" charset="0"/>
              </a:rPr>
              <a:t>Clinical </a:t>
            </a:r>
            <a:r>
              <a:rPr lang="en-US" dirty="0" err="1" smtClean="0">
                <a:latin typeface="Times New Roman" pitchFamily="18" charset="0"/>
                <a:cs typeface="Times New Roman" pitchFamily="18" charset="0"/>
              </a:rPr>
              <a:t>Zoanthropy</a:t>
            </a:r>
            <a:r>
              <a:rPr lang="en-US" dirty="0" smtClean="0">
                <a:latin typeface="Times New Roman" pitchFamily="18" charset="0"/>
                <a:cs typeface="Times New Roman" pitchFamily="18" charset="0"/>
              </a:rPr>
              <a:t>—the conviction of having turned into an animal</a:t>
            </a:r>
          </a:p>
          <a:p>
            <a:pPr algn="ctr">
              <a:buNone/>
            </a:pPr>
            <a:r>
              <a:rPr lang="en-US" dirty="0" smtClean="0">
                <a:latin typeface="Times New Roman" pitchFamily="18" charset="0"/>
                <a:cs typeface="Times New Roman" pitchFamily="18" charset="0"/>
              </a:rPr>
              <a:t>Dr. Raymond Harrison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v.34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Understanding Returned</a:t>
            </a:r>
          </a:p>
          <a:p>
            <a:pPr algn="ctr">
              <a:buNone/>
            </a:pPr>
            <a:r>
              <a:rPr lang="en-US" dirty="0" smtClean="0">
                <a:latin typeface="Times New Roman" pitchFamily="18" charset="0"/>
                <a:cs typeface="Times New Roman" pitchFamily="18" charset="0"/>
              </a:rPr>
              <a:t>Jeremiah 9:23</a:t>
            </a:r>
          </a:p>
          <a:p>
            <a:pPr algn="ctr">
              <a:buNone/>
            </a:pPr>
            <a:r>
              <a:rPr lang="en-US" dirty="0" smtClean="0">
                <a:latin typeface="Times New Roman" pitchFamily="18" charset="0"/>
                <a:cs typeface="Times New Roman" pitchFamily="18" charset="0"/>
              </a:rPr>
              <a:t>v.36—I was established in my kingdom</a:t>
            </a:r>
          </a:p>
          <a:p>
            <a:pPr algn="ctr">
              <a:buNone/>
            </a:pPr>
            <a:r>
              <a:rPr lang="en-US" dirty="0" smtClean="0">
                <a:latin typeface="Times New Roman" pitchFamily="18" charset="0"/>
                <a:cs typeface="Times New Roman" pitchFamily="18" charset="0"/>
              </a:rPr>
              <a:t>v.37—Praises the one true and living God</a:t>
            </a:r>
          </a:p>
          <a:p>
            <a:pPr algn="ctr">
              <a:buNone/>
            </a:pPr>
            <a:r>
              <a:rPr lang="en-US" dirty="0" smtClean="0">
                <a:latin typeface="Times New Roman" pitchFamily="18" charset="0"/>
                <a:cs typeface="Times New Roman" pitchFamily="18" charset="0"/>
              </a:rPr>
              <a:t>This is the last we read of Nebuchadnezzar.</a:t>
            </a:r>
          </a:p>
          <a:p>
            <a:pPr algn="ctr">
              <a:buNone/>
            </a:pPr>
            <a:r>
              <a:rPr lang="en-US" dirty="0" smtClean="0">
                <a:latin typeface="Times New Roman" pitchFamily="18" charset="0"/>
                <a:cs typeface="Times New Roman" pitchFamily="18" charset="0"/>
              </a:rPr>
              <a:t>Ecc.8:11</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0"/>
            <a:ext cx="8229600" cy="6126163"/>
          </a:xfrm>
        </p:spPr>
        <p:txBody>
          <a:bodyPr/>
          <a:lstStyle/>
          <a:p>
            <a:pPr algn="ctr">
              <a:buNone/>
            </a:pPr>
            <a:r>
              <a:rPr lang="en-US" dirty="0" smtClean="0">
                <a:latin typeface="Times New Roman" pitchFamily="18" charset="0"/>
                <a:cs typeface="Times New Roman" pitchFamily="18" charset="0"/>
              </a:rPr>
              <a:t>One by one God took them from me</a:t>
            </a:r>
          </a:p>
          <a:p>
            <a:pPr algn="ctr">
              <a:buNone/>
            </a:pPr>
            <a:r>
              <a:rPr lang="en-US" dirty="0" smtClean="0">
                <a:latin typeface="Times New Roman" pitchFamily="18" charset="0"/>
                <a:cs typeface="Times New Roman" pitchFamily="18" charset="0"/>
              </a:rPr>
              <a:t>All the things I valued most</a:t>
            </a:r>
          </a:p>
          <a:p>
            <a:pPr algn="ctr">
              <a:buNone/>
            </a:pPr>
            <a:r>
              <a:rPr lang="en-US" dirty="0" smtClean="0">
                <a:latin typeface="Times New Roman" pitchFamily="18" charset="0"/>
                <a:cs typeface="Times New Roman" pitchFamily="18" charset="0"/>
              </a:rPr>
              <a:t>Till I was empty handed</a:t>
            </a:r>
          </a:p>
          <a:p>
            <a:pPr algn="ctr">
              <a:buNone/>
            </a:pPr>
            <a:r>
              <a:rPr lang="en-US" dirty="0" smtClean="0">
                <a:latin typeface="Times New Roman" pitchFamily="18" charset="0"/>
                <a:cs typeface="Times New Roman" pitchFamily="18" charset="0"/>
              </a:rPr>
              <a:t>Every glittering toy was lost</a:t>
            </a:r>
          </a:p>
          <a:p>
            <a:pPr algn="ctr">
              <a:buNone/>
            </a:pP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And I walked earth’s highway grieving</a:t>
            </a:r>
          </a:p>
          <a:p>
            <a:pPr algn="ctr">
              <a:buNone/>
            </a:pPr>
            <a:r>
              <a:rPr lang="en-US" dirty="0" smtClean="0">
                <a:latin typeface="Times New Roman" pitchFamily="18" charset="0"/>
                <a:cs typeface="Times New Roman" pitchFamily="18" charset="0"/>
              </a:rPr>
              <a:t>In my rags and poverty</a:t>
            </a:r>
          </a:p>
          <a:p>
            <a:pPr algn="ctr">
              <a:buNone/>
            </a:pPr>
            <a:r>
              <a:rPr lang="en-US" dirty="0" smtClean="0">
                <a:latin typeface="Times New Roman" pitchFamily="18" charset="0"/>
                <a:cs typeface="Times New Roman" pitchFamily="18" charset="0"/>
              </a:rPr>
              <a:t>Till I heard His voice inviting</a:t>
            </a:r>
          </a:p>
          <a:p>
            <a:pPr algn="ctr">
              <a:buNone/>
            </a:pPr>
            <a:r>
              <a:rPr lang="en-US" dirty="0" smtClean="0">
                <a:latin typeface="Times New Roman" pitchFamily="18" charset="0"/>
                <a:cs typeface="Times New Roman" pitchFamily="18" charset="0"/>
              </a:rPr>
              <a:t>Lift those empty hands to 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457200"/>
            <a:ext cx="8229600" cy="6400800"/>
          </a:xfrm>
        </p:spPr>
        <p:txBody>
          <a:bodyPr/>
          <a:lstStyle/>
          <a:p>
            <a:pPr algn="ctr">
              <a:buNone/>
            </a:pPr>
            <a:r>
              <a:rPr lang="en-US" dirty="0" smtClean="0">
                <a:latin typeface="Times New Roman" pitchFamily="18" charset="0"/>
                <a:cs typeface="Times New Roman" pitchFamily="18" charset="0"/>
              </a:rPr>
              <a:t>Then I turned my hands toward heaven</a:t>
            </a:r>
          </a:p>
          <a:p>
            <a:pPr algn="ctr">
              <a:buNone/>
            </a:pPr>
            <a:r>
              <a:rPr lang="en-US" dirty="0" smtClean="0">
                <a:latin typeface="Times New Roman" pitchFamily="18" charset="0"/>
                <a:cs typeface="Times New Roman" pitchFamily="18" charset="0"/>
              </a:rPr>
              <a:t>And He filled them with a store</a:t>
            </a:r>
          </a:p>
          <a:p>
            <a:pPr algn="ctr">
              <a:buNone/>
            </a:pPr>
            <a:r>
              <a:rPr lang="en-US" dirty="0" smtClean="0">
                <a:latin typeface="Times New Roman" pitchFamily="18" charset="0"/>
                <a:cs typeface="Times New Roman" pitchFamily="18" charset="0"/>
              </a:rPr>
              <a:t>Of his own transcendent riches</a:t>
            </a:r>
          </a:p>
          <a:p>
            <a:pPr algn="ctr">
              <a:buNone/>
            </a:pPr>
            <a:r>
              <a:rPr lang="en-US" dirty="0" smtClean="0">
                <a:latin typeface="Times New Roman" pitchFamily="18" charset="0"/>
                <a:cs typeface="Times New Roman" pitchFamily="18" charset="0"/>
              </a:rPr>
              <a:t>Till they could contain no more</a:t>
            </a:r>
          </a:p>
          <a:p>
            <a:pPr algn="ctr">
              <a:buNone/>
            </a:pP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And at last I comprehended</a:t>
            </a:r>
          </a:p>
          <a:p>
            <a:pPr algn="ctr">
              <a:buNone/>
            </a:pPr>
            <a:r>
              <a:rPr lang="en-US" dirty="0" smtClean="0">
                <a:latin typeface="Times New Roman" pitchFamily="18" charset="0"/>
                <a:cs typeface="Times New Roman" pitchFamily="18" charset="0"/>
              </a:rPr>
              <a:t>With my stupid mind and dull</a:t>
            </a:r>
          </a:p>
          <a:p>
            <a:pPr algn="ctr">
              <a:buNone/>
            </a:pPr>
            <a:r>
              <a:rPr lang="en-US" dirty="0" smtClean="0">
                <a:latin typeface="Times New Roman" pitchFamily="18" charset="0"/>
                <a:cs typeface="Times New Roman" pitchFamily="18" charset="0"/>
              </a:rPr>
              <a:t>That God could not pour his blessings</a:t>
            </a:r>
          </a:p>
          <a:p>
            <a:pPr algn="ctr">
              <a:buNone/>
            </a:pPr>
            <a:r>
              <a:rPr lang="en-US" dirty="0" smtClean="0">
                <a:latin typeface="Times New Roman" pitchFamily="18" charset="0"/>
                <a:cs typeface="Times New Roman" pitchFamily="18" charset="0"/>
              </a:rPr>
              <a:t>Into hands already full.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Chapter Five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In Daniel, every chapter except the last one begins with a sentence including the name of the ruling monarch.</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Neo-Babylonian Kings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105400"/>
          </a:xfrm>
        </p:spPr>
        <p:txBody>
          <a:bodyPr>
            <a:normAutofit/>
          </a:bodyPr>
          <a:lstStyle/>
          <a:p>
            <a:pPr>
              <a:buNone/>
            </a:pPr>
            <a:r>
              <a:rPr lang="en-US" dirty="0" smtClean="0">
                <a:latin typeface="Times New Roman" pitchFamily="18" charset="0"/>
                <a:cs typeface="Times New Roman" pitchFamily="18" charset="0"/>
              </a:rPr>
              <a:t>626-605—Nabopolassar</a:t>
            </a:r>
          </a:p>
          <a:p>
            <a:pPr>
              <a:buNone/>
            </a:pPr>
            <a:r>
              <a:rPr lang="en-US" dirty="0" smtClean="0">
                <a:latin typeface="Times New Roman" pitchFamily="18" charset="0"/>
                <a:cs typeface="Times New Roman" pitchFamily="18" charset="0"/>
              </a:rPr>
              <a:t>605-562—Nebuchadnezzar II</a:t>
            </a:r>
          </a:p>
          <a:p>
            <a:pPr>
              <a:buNone/>
            </a:pPr>
            <a:r>
              <a:rPr lang="en-US" dirty="0" smtClean="0">
                <a:latin typeface="Times New Roman" pitchFamily="18" charset="0"/>
                <a:cs typeface="Times New Roman" pitchFamily="18" charset="0"/>
              </a:rPr>
              <a:t>562-560—Amel-Marduk (Evil-</a:t>
            </a:r>
            <a:r>
              <a:rPr lang="en-US" dirty="0" err="1" smtClean="0">
                <a:latin typeface="Times New Roman" pitchFamily="18" charset="0"/>
                <a:cs typeface="Times New Roman" pitchFamily="18" charset="0"/>
              </a:rPr>
              <a:t>Merodach</a:t>
            </a:r>
            <a:r>
              <a:rPr lang="en-US" dirty="0" smtClean="0">
                <a:latin typeface="Times New Roman" pitchFamily="18" charset="0"/>
                <a:cs typeface="Times New Roman" pitchFamily="18" charset="0"/>
              </a:rPr>
              <a:t>)</a:t>
            </a:r>
          </a:p>
          <a:p>
            <a:pPr>
              <a:buNone/>
            </a:pPr>
            <a:r>
              <a:rPr lang="en-US" dirty="0" smtClean="0">
                <a:latin typeface="Times New Roman" pitchFamily="18" charset="0"/>
                <a:cs typeface="Times New Roman" pitchFamily="18" charset="0"/>
              </a:rPr>
              <a:t>560-556—Neriglissar</a:t>
            </a:r>
          </a:p>
          <a:p>
            <a:pPr>
              <a:buNone/>
            </a:pPr>
            <a:r>
              <a:rPr lang="en-US" dirty="0" smtClean="0">
                <a:latin typeface="Times New Roman" pitchFamily="18" charset="0"/>
                <a:cs typeface="Times New Roman" pitchFamily="18" charset="0"/>
              </a:rPr>
              <a:t>April 556-June 556—Labashi-Marduk</a:t>
            </a:r>
          </a:p>
          <a:p>
            <a:pPr>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Laborosoarchod</a:t>
            </a:r>
            <a:r>
              <a:rPr lang="en-US" dirty="0" smtClean="0">
                <a:latin typeface="Times New Roman" pitchFamily="18" charset="0"/>
                <a:cs typeface="Times New Roman" pitchFamily="18" charset="0"/>
              </a:rPr>
              <a:t>)</a:t>
            </a:r>
          </a:p>
          <a:p>
            <a:pPr>
              <a:buNone/>
            </a:pPr>
            <a:r>
              <a:rPr lang="en-US" dirty="0" smtClean="0">
                <a:latin typeface="Times New Roman" pitchFamily="18" charset="0"/>
                <a:cs typeface="Times New Roman" pitchFamily="18" charset="0"/>
              </a:rPr>
              <a:t>556-539—Nabonidus</a:t>
            </a:r>
          </a:p>
          <a:p>
            <a:pPr>
              <a:buNone/>
            </a:pPr>
            <a:r>
              <a:rPr lang="en-US" dirty="0" smtClean="0">
                <a:latin typeface="Times New Roman" pitchFamily="18" charset="0"/>
                <a:cs typeface="Times New Roman" pitchFamily="18" charset="0"/>
              </a:rPr>
              <a:t>                  Belshazzar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Belshazzar</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lgn="ctr">
              <a:buNone/>
            </a:pPr>
            <a:r>
              <a:rPr lang="en-US" dirty="0" smtClean="0">
                <a:latin typeface="Times New Roman" pitchFamily="18" charset="0"/>
                <a:cs typeface="Times New Roman" pitchFamily="18" charset="0"/>
              </a:rPr>
              <a:t>36 years old</a:t>
            </a:r>
          </a:p>
          <a:p>
            <a:pPr algn="ctr">
              <a:buNone/>
            </a:pPr>
            <a:r>
              <a:rPr lang="en-US" dirty="0" smtClean="0">
                <a:latin typeface="Times New Roman" pitchFamily="18" charset="0"/>
                <a:cs typeface="Times New Roman" pitchFamily="18" charset="0"/>
              </a:rPr>
              <a:t>v.2-4—banquet</a:t>
            </a:r>
          </a:p>
          <a:p>
            <a:pPr algn="ctr">
              <a:buNone/>
            </a:pPr>
            <a:r>
              <a:rPr lang="en-US" dirty="0" smtClean="0">
                <a:latin typeface="Times New Roman" pitchFamily="18" charset="0"/>
                <a:cs typeface="Times New Roman" pitchFamily="18" charset="0"/>
              </a:rPr>
              <a:t>v.5—October 12, 539 BC</a:t>
            </a:r>
          </a:p>
          <a:p>
            <a:pPr algn="ctr">
              <a:buNone/>
            </a:pPr>
            <a:r>
              <a:rPr lang="en-US" dirty="0" smtClean="0">
                <a:latin typeface="Times New Roman" pitchFamily="18" charset="0"/>
                <a:cs typeface="Times New Roman" pitchFamily="18" charset="0"/>
              </a:rPr>
              <a:t>The Handwriting on the Wall</a:t>
            </a:r>
          </a:p>
          <a:p>
            <a:pPr algn="ctr">
              <a:buNone/>
            </a:pPr>
            <a:r>
              <a:rPr lang="en-US" dirty="0" smtClean="0">
                <a:latin typeface="Times New Roman" pitchFamily="18" charset="0"/>
                <a:cs typeface="Times New Roman" pitchFamily="18" charset="0"/>
              </a:rPr>
              <a:t>v.6—terror</a:t>
            </a:r>
          </a:p>
          <a:p>
            <a:pPr algn="ctr">
              <a:buNone/>
            </a:pPr>
            <a:r>
              <a:rPr lang="en-US" dirty="0" smtClean="0">
                <a:latin typeface="Times New Roman" pitchFamily="18" charset="0"/>
                <a:cs typeface="Times New Roman" pitchFamily="18" charset="0"/>
              </a:rPr>
              <a:t>v.10—Nitocris, queen regnant</a:t>
            </a:r>
          </a:p>
          <a:p>
            <a:pPr algn="ctr">
              <a:buNone/>
            </a:pPr>
            <a:r>
              <a:rPr lang="en-US" dirty="0" smtClean="0">
                <a:latin typeface="Times New Roman" pitchFamily="18" charset="0"/>
                <a:cs typeface="Times New Roman" pitchFamily="18" charset="0"/>
              </a:rPr>
              <a:t>v.13—Daniel in his 80s</a:t>
            </a:r>
          </a:p>
          <a:p>
            <a:pPr algn="ctr">
              <a:buNone/>
            </a:pPr>
            <a:r>
              <a:rPr lang="en-US" dirty="0" smtClean="0">
                <a:latin typeface="Times New Roman" pitchFamily="18" charset="0"/>
                <a:cs typeface="Times New Roman" pitchFamily="18" charset="0"/>
              </a:rPr>
              <a:t>v.17—read it, and make interpretation known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The Fall of Babylon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ME’NE </a:t>
            </a:r>
            <a:r>
              <a:rPr lang="en-US" dirty="0" err="1" smtClean="0">
                <a:latin typeface="Times New Roman" pitchFamily="18" charset="0"/>
                <a:cs typeface="Times New Roman" pitchFamily="18" charset="0"/>
              </a:rPr>
              <a:t>ME’NE</a:t>
            </a:r>
            <a:r>
              <a:rPr lang="en-US" dirty="0" smtClean="0">
                <a:latin typeface="Times New Roman" pitchFamily="18" charset="0"/>
                <a:cs typeface="Times New Roman" pitchFamily="18" charset="0"/>
              </a:rPr>
              <a:t> TEKEL U-PHAR’SIN</a:t>
            </a:r>
          </a:p>
          <a:p>
            <a:pPr>
              <a:buNone/>
            </a:pPr>
            <a:r>
              <a:rPr lang="en-US" dirty="0" smtClean="0">
                <a:latin typeface="Times New Roman" pitchFamily="18" charset="0"/>
                <a:cs typeface="Times New Roman" pitchFamily="18" charset="0"/>
              </a:rPr>
              <a:t>   Numbered </a:t>
            </a:r>
            <a:r>
              <a:rPr lang="en-US" dirty="0" err="1" smtClean="0">
                <a:latin typeface="Times New Roman" pitchFamily="18" charset="0"/>
                <a:cs typeface="Times New Roman" pitchFamily="18" charset="0"/>
              </a:rPr>
              <a:t>Numbered</a:t>
            </a:r>
            <a:r>
              <a:rPr lang="en-US" dirty="0" smtClean="0">
                <a:latin typeface="Times New Roman" pitchFamily="18" charset="0"/>
                <a:cs typeface="Times New Roman" pitchFamily="18" charset="0"/>
              </a:rPr>
              <a:t> Weighed Divided</a:t>
            </a:r>
          </a:p>
          <a:p>
            <a:pPr>
              <a:buNone/>
            </a:pPr>
            <a:r>
              <a:rPr lang="en-US" dirty="0" smtClean="0">
                <a:latin typeface="Times New Roman" pitchFamily="18" charset="0"/>
                <a:cs typeface="Times New Roman" pitchFamily="18" charset="0"/>
              </a:rPr>
              <a:t>                       (ended)</a:t>
            </a:r>
          </a:p>
          <a:p>
            <a:pPr algn="ctr">
              <a:buNone/>
            </a:pPr>
            <a:r>
              <a:rPr lang="en-US" dirty="0" smtClean="0">
                <a:latin typeface="Times New Roman" pitchFamily="18" charset="0"/>
                <a:cs typeface="Times New Roman" pitchFamily="18" charset="0"/>
              </a:rPr>
              <a:t>v.26-28—the interpretation</a:t>
            </a:r>
          </a:p>
          <a:p>
            <a:pPr algn="ctr">
              <a:buNone/>
            </a:pPr>
            <a:r>
              <a:rPr lang="en-US" dirty="0" smtClean="0">
                <a:latin typeface="Times New Roman" pitchFamily="18" charset="0"/>
                <a:cs typeface="Times New Roman" pitchFamily="18" charset="0"/>
              </a:rPr>
              <a:t>Jeremiah 27:4-7</a:t>
            </a:r>
          </a:p>
          <a:p>
            <a:pPr algn="ctr">
              <a:buNone/>
            </a:pPr>
            <a:r>
              <a:rPr lang="en-US" dirty="0" smtClean="0">
                <a:latin typeface="Times New Roman" pitchFamily="18" charset="0"/>
                <a:cs typeface="Times New Roman" pitchFamily="18" charset="0"/>
              </a:rPr>
              <a:t>Isaiah 13:1, 15-22</a:t>
            </a:r>
          </a:p>
          <a:p>
            <a:pPr algn="ctr">
              <a:buNone/>
            </a:pPr>
            <a:r>
              <a:rPr lang="en-US" dirty="0" smtClean="0">
                <a:latin typeface="Times New Roman" pitchFamily="18" charset="0"/>
                <a:cs typeface="Times New Roman" pitchFamily="18" charset="0"/>
              </a:rPr>
              <a:t>Daniel 5:5, 30-31</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0"/>
            <a:ext cx="8229600" cy="6126163"/>
          </a:xfrm>
        </p:spPr>
        <p:txBody>
          <a:bodyPr/>
          <a:lstStyle/>
          <a:p>
            <a:pPr algn="ctr">
              <a:buNone/>
            </a:pPr>
            <a:r>
              <a:rPr lang="en-US" dirty="0" smtClean="0">
                <a:latin typeface="Times New Roman" pitchFamily="18" charset="0"/>
                <a:cs typeface="Times New Roman" pitchFamily="18" charset="0"/>
              </a:rPr>
              <a:t>At the feast of Belshazzar and a thousand of his lords</a:t>
            </a:r>
          </a:p>
          <a:p>
            <a:pPr algn="ctr">
              <a:buNone/>
            </a:pPr>
            <a:r>
              <a:rPr lang="en-US" dirty="0" smtClean="0">
                <a:latin typeface="Times New Roman" pitchFamily="18" charset="0"/>
                <a:cs typeface="Times New Roman" pitchFamily="18" charset="0"/>
              </a:rPr>
              <a:t>While they drank from golden vessels, as the book of truth records</a:t>
            </a:r>
          </a:p>
          <a:p>
            <a:pPr algn="ctr">
              <a:buNone/>
            </a:pPr>
            <a:r>
              <a:rPr lang="en-US" dirty="0" smtClean="0">
                <a:latin typeface="Times New Roman" pitchFamily="18" charset="0"/>
                <a:cs typeface="Times New Roman" pitchFamily="18" charset="0"/>
              </a:rPr>
              <a:t>In the night as they reveled in the royal palace hall</a:t>
            </a:r>
          </a:p>
          <a:p>
            <a:pPr algn="ctr">
              <a:buNone/>
            </a:pPr>
            <a:r>
              <a:rPr lang="en-US" dirty="0" smtClean="0">
                <a:latin typeface="Times New Roman" pitchFamily="18" charset="0"/>
                <a:cs typeface="Times New Roman" pitchFamily="18" charset="0"/>
              </a:rPr>
              <a:t>They were seized with consternation at the hand upon the wall.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See the brave captive Daniel as he stood before the throng</a:t>
            </a:r>
          </a:p>
          <a:p>
            <a:pPr algn="ctr">
              <a:buNone/>
            </a:pPr>
            <a:r>
              <a:rPr lang="en-US" dirty="0" smtClean="0">
                <a:latin typeface="Times New Roman" pitchFamily="18" charset="0"/>
                <a:cs typeface="Times New Roman" pitchFamily="18" charset="0"/>
              </a:rPr>
              <a:t>And rebuked the haughty monarch for his mighty deeds of wrong</a:t>
            </a:r>
          </a:p>
          <a:p>
            <a:pPr algn="ctr">
              <a:buNone/>
            </a:pPr>
            <a:r>
              <a:rPr lang="en-US" dirty="0" smtClean="0">
                <a:latin typeface="Times New Roman" pitchFamily="18" charset="0"/>
                <a:cs typeface="Times New Roman" pitchFamily="18" charset="0"/>
              </a:rPr>
              <a:t>As he read out the writing, ‘twas the doom of one and all</a:t>
            </a:r>
          </a:p>
          <a:p>
            <a:pPr algn="ctr">
              <a:buNone/>
            </a:pPr>
            <a:r>
              <a:rPr lang="en-US" dirty="0" smtClean="0">
                <a:latin typeface="Times New Roman" pitchFamily="18" charset="0"/>
                <a:cs typeface="Times New Roman" pitchFamily="18" charset="0"/>
              </a:rPr>
              <a:t>For the kingdom was now finished, said the hand upon the wall.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See the faith and zeal and courage that would dare to do the right</a:t>
            </a:r>
          </a:p>
          <a:p>
            <a:pPr algn="ctr">
              <a:buNone/>
            </a:pPr>
            <a:r>
              <a:rPr lang="en-US" dirty="0" smtClean="0">
                <a:latin typeface="Times New Roman" pitchFamily="18" charset="0"/>
                <a:cs typeface="Times New Roman" pitchFamily="18" charset="0"/>
              </a:rPr>
              <a:t>Which the Spirit gave to Daniel, this the secret of his might</a:t>
            </a:r>
          </a:p>
          <a:p>
            <a:pPr algn="ctr">
              <a:buNone/>
            </a:pPr>
            <a:r>
              <a:rPr lang="en-US" dirty="0" smtClean="0">
                <a:latin typeface="Times New Roman" pitchFamily="18" charset="0"/>
                <a:cs typeface="Times New Roman" pitchFamily="18" charset="0"/>
              </a:rPr>
              <a:t>Stolen from his home, Judea; captive in a pagan hall,</a:t>
            </a:r>
          </a:p>
          <a:p>
            <a:pPr algn="ctr">
              <a:buNone/>
            </a:pPr>
            <a:r>
              <a:rPr lang="en-US" dirty="0" smtClean="0">
                <a:latin typeface="Times New Roman" pitchFamily="18" charset="0"/>
                <a:cs typeface="Times New Roman" pitchFamily="18" charset="0"/>
              </a:rPr>
              <a:t>He still understood the writing of his God upon the wall.</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So our deeds are recorded, there’s a hand that’s writing now</a:t>
            </a:r>
          </a:p>
          <a:p>
            <a:pPr algn="ctr">
              <a:buNone/>
            </a:pPr>
            <a:r>
              <a:rPr lang="en-US" dirty="0" smtClean="0">
                <a:latin typeface="Times New Roman" pitchFamily="18" charset="0"/>
                <a:cs typeface="Times New Roman" pitchFamily="18" charset="0"/>
              </a:rPr>
              <a:t>Sinner, give your heart to Jesus; to His royal mandate bow</a:t>
            </a:r>
          </a:p>
          <a:p>
            <a:pPr algn="ctr">
              <a:buNone/>
            </a:pPr>
            <a:r>
              <a:rPr lang="en-US" dirty="0" smtClean="0">
                <a:latin typeface="Times New Roman" pitchFamily="18" charset="0"/>
                <a:cs typeface="Times New Roman" pitchFamily="18" charset="0"/>
              </a:rPr>
              <a:t>For the day is fast approaching, it must come to one and all</a:t>
            </a:r>
          </a:p>
          <a:p>
            <a:pPr algn="ctr">
              <a:buNone/>
            </a:pPr>
            <a:r>
              <a:rPr lang="en-US" dirty="0" smtClean="0">
                <a:latin typeface="Times New Roman" pitchFamily="18" charset="0"/>
                <a:cs typeface="Times New Roman" pitchFamily="18" charset="0"/>
              </a:rPr>
              <a:t>When a sinner’s condemnation will be written on the wall.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F:\2a71a897-c9d5-4cf4-b746-14be88b78cda.jpeg"/>
          <p:cNvPicPr>
            <a:picLocks noGrp="1" noChangeAspect="1" noChangeArrowheads="1"/>
          </p:cNvPicPr>
          <p:nvPr>
            <p:ph idx="1"/>
          </p:nvPr>
        </p:nvPicPr>
        <p:blipFill>
          <a:blip r:embed="rId2"/>
          <a:srcRect/>
          <a:stretch>
            <a:fillRect/>
          </a:stretch>
        </p:blipFill>
        <p:spPr bwMode="auto">
          <a:xfrm>
            <a:off x="1143467" y="304800"/>
            <a:ext cx="6857066" cy="5821363"/>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Chapter Six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algn="ctr">
              <a:buNone/>
            </a:pPr>
            <a:r>
              <a:rPr lang="en-US" dirty="0" smtClean="0">
                <a:latin typeface="Times New Roman" pitchFamily="18" charset="0"/>
                <a:cs typeface="Times New Roman" pitchFamily="18" charset="0"/>
              </a:rPr>
              <a:t>Noah and the ____</a:t>
            </a:r>
          </a:p>
          <a:p>
            <a:pPr algn="ctr">
              <a:buNone/>
            </a:pPr>
            <a:r>
              <a:rPr lang="en-US" dirty="0" smtClean="0">
                <a:latin typeface="Times New Roman" pitchFamily="18" charset="0"/>
                <a:cs typeface="Times New Roman" pitchFamily="18" charset="0"/>
              </a:rPr>
              <a:t>David and _______</a:t>
            </a:r>
          </a:p>
          <a:p>
            <a:pPr algn="ctr">
              <a:buNone/>
            </a:pPr>
            <a:r>
              <a:rPr lang="en-US" dirty="0" smtClean="0">
                <a:latin typeface="Times New Roman" pitchFamily="18" charset="0"/>
                <a:cs typeface="Times New Roman" pitchFamily="18" charset="0"/>
              </a:rPr>
              <a:t>Samson and ______</a:t>
            </a:r>
          </a:p>
          <a:p>
            <a:pPr algn="ctr">
              <a:buNone/>
            </a:pPr>
            <a:r>
              <a:rPr lang="en-US" dirty="0" smtClean="0">
                <a:latin typeface="Times New Roman" pitchFamily="18" charset="0"/>
                <a:cs typeface="Times New Roman" pitchFamily="18" charset="0"/>
              </a:rPr>
              <a:t>Elijah under the _______  _____</a:t>
            </a:r>
          </a:p>
          <a:p>
            <a:pPr algn="ctr">
              <a:buNone/>
            </a:pPr>
            <a:r>
              <a:rPr lang="en-US" dirty="0" smtClean="0">
                <a:latin typeface="Times New Roman" pitchFamily="18" charset="0"/>
                <a:cs typeface="Times New Roman" pitchFamily="18" charset="0"/>
              </a:rPr>
              <a:t>Jonah and the ______</a:t>
            </a:r>
          </a:p>
          <a:p>
            <a:pPr algn="ctr">
              <a:buNone/>
            </a:pPr>
            <a:r>
              <a:rPr lang="en-US" dirty="0" smtClean="0">
                <a:latin typeface="Times New Roman" pitchFamily="18" charset="0"/>
                <a:cs typeface="Times New Roman" pitchFamily="18" charset="0"/>
              </a:rPr>
              <a:t>Moses crossing the _____  ____</a:t>
            </a:r>
          </a:p>
          <a:p>
            <a:pPr algn="ctr">
              <a:buNone/>
            </a:pPr>
            <a:r>
              <a:rPr lang="en-US" dirty="0" smtClean="0">
                <a:latin typeface="Times New Roman" pitchFamily="18" charset="0"/>
                <a:cs typeface="Times New Roman" pitchFamily="18" charset="0"/>
              </a:rPr>
              <a:t>Joshua and the battle of ______</a:t>
            </a:r>
          </a:p>
          <a:p>
            <a:pPr algn="ctr">
              <a:buNone/>
            </a:pPr>
            <a:r>
              <a:rPr lang="en-US" dirty="0" smtClean="0">
                <a:latin typeface="Times New Roman" pitchFamily="18" charset="0"/>
                <a:cs typeface="Times New Roman" pitchFamily="18" charset="0"/>
              </a:rPr>
              <a:t>Daniel in the _____  ______</a:t>
            </a:r>
          </a:p>
          <a:p>
            <a:pPr algn="ctr">
              <a:buNone/>
            </a:pPr>
            <a:endParaRPr lang="en-US" dirty="0" smtClean="0">
              <a:latin typeface="Times New Roman" pitchFamily="18" charset="0"/>
              <a:cs typeface="Times New Roman" pitchFamily="18" charset="0"/>
            </a:endParaRP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Darius the Mede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5:30-31—about 62 years old</a:t>
            </a:r>
          </a:p>
          <a:p>
            <a:pPr algn="ctr">
              <a:buNone/>
            </a:pPr>
            <a:r>
              <a:rPr lang="en-US" dirty="0" smtClean="0">
                <a:latin typeface="Times New Roman" pitchFamily="18" charset="0"/>
                <a:cs typeface="Times New Roman" pitchFamily="18" charset="0"/>
              </a:rPr>
              <a:t>Inferior Kingdom (2:39)</a:t>
            </a:r>
          </a:p>
          <a:p>
            <a:pPr algn="ctr">
              <a:buNone/>
            </a:pPr>
            <a:r>
              <a:rPr lang="en-US" dirty="0" smtClean="0">
                <a:latin typeface="Times New Roman" pitchFamily="18" charset="0"/>
                <a:cs typeface="Times New Roman" pitchFamily="18" charset="0"/>
              </a:rPr>
              <a:t>6:1-2—inferior form of government</a:t>
            </a:r>
          </a:p>
          <a:p>
            <a:pPr algn="ctr">
              <a:buNone/>
            </a:pPr>
            <a:r>
              <a:rPr lang="en-US" dirty="0" smtClean="0">
                <a:latin typeface="Times New Roman" pitchFamily="18" charset="0"/>
                <a:cs typeface="Times New Roman" pitchFamily="18" charset="0"/>
              </a:rPr>
              <a:t>120 satraps</a:t>
            </a:r>
          </a:p>
          <a:p>
            <a:pPr algn="ctr">
              <a:buNone/>
            </a:pPr>
            <a:r>
              <a:rPr lang="en-US" dirty="0" smtClean="0">
                <a:latin typeface="Times New Roman" pitchFamily="18" charset="0"/>
                <a:cs typeface="Times New Roman" pitchFamily="18" charset="0"/>
              </a:rPr>
              <a:t>Three Presidents</a:t>
            </a:r>
          </a:p>
          <a:p>
            <a:pPr algn="ctr">
              <a:buNone/>
            </a:pPr>
            <a:r>
              <a:rPr lang="en-US" dirty="0" smtClean="0">
                <a:latin typeface="Times New Roman" pitchFamily="18" charset="0"/>
                <a:cs typeface="Times New Roman" pitchFamily="18" charset="0"/>
              </a:rPr>
              <a:t>v.3—an excellent attitude</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Proverbs 20:6—Most men will proclaim their own goodness, but a faithful man, who can find?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Except we find it against him concerning the law of his God.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v.7</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Lion’s Den</a:t>
            </a:r>
          </a:p>
          <a:p>
            <a:pPr algn="ctr">
              <a:buNone/>
            </a:pPr>
            <a:r>
              <a:rPr lang="en-US" dirty="0" smtClean="0">
                <a:latin typeface="Times New Roman" pitchFamily="18" charset="0"/>
                <a:cs typeface="Times New Roman" pitchFamily="18" charset="0"/>
              </a:rPr>
              <a:t>Zoroastrians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v.8</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As unalterable as the laws of the Medes and Persians</a:t>
            </a:r>
          </a:p>
          <a:p>
            <a:pPr algn="ctr">
              <a:buNone/>
            </a:pPr>
            <a:r>
              <a:rPr lang="en-US" dirty="0" smtClean="0">
                <a:latin typeface="Times New Roman" pitchFamily="18" charset="0"/>
                <a:cs typeface="Times New Roman" pitchFamily="18" charset="0"/>
              </a:rPr>
              <a:t>v.10—a consistent walk with God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God is still on His throne.</a:t>
            </a:r>
          </a:p>
          <a:p>
            <a:pPr algn="ctr">
              <a:buNone/>
            </a:pPr>
            <a:r>
              <a:rPr lang="en-US" dirty="0" smtClean="0">
                <a:latin typeface="Times New Roman" pitchFamily="18" charset="0"/>
                <a:cs typeface="Times New Roman" pitchFamily="18" charset="0"/>
              </a:rPr>
              <a:t>Man is still on God’s footstool.</a:t>
            </a:r>
          </a:p>
          <a:p>
            <a:pPr algn="ctr">
              <a:buNone/>
            </a:pPr>
            <a:r>
              <a:rPr lang="en-US" dirty="0" smtClean="0">
                <a:latin typeface="Times New Roman" pitchFamily="18" charset="0"/>
                <a:cs typeface="Times New Roman" pitchFamily="18" charset="0"/>
              </a:rPr>
              <a:t>There’s only a knee’s distance in between.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v.11-15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You seldom get what you deserve from people—don’t expect it.</a:t>
            </a:r>
          </a:p>
          <a:p>
            <a:pPr algn="ctr">
              <a:buNone/>
            </a:pPr>
            <a:r>
              <a:rPr lang="en-US" dirty="0" smtClean="0">
                <a:latin typeface="Times New Roman" pitchFamily="18" charset="0"/>
                <a:cs typeface="Times New Roman" pitchFamily="18" charset="0"/>
              </a:rPr>
              <a:t>You always get what is best from God—don’t doubt it.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Parallels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buNone/>
            </a:pPr>
            <a:r>
              <a:rPr lang="en-US" dirty="0" smtClean="0">
                <a:latin typeface="Times New Roman" pitchFamily="18" charset="0"/>
                <a:cs typeface="Times New Roman" pitchFamily="18" charset="0"/>
              </a:rPr>
              <a:t>1 Pet.2:13—Submit yourselves unto every ordinance of man for the Lord’s sake.</a:t>
            </a:r>
          </a:p>
          <a:p>
            <a:pPr>
              <a:buNone/>
            </a:pPr>
            <a:r>
              <a:rPr lang="en-US" dirty="0" smtClean="0">
                <a:latin typeface="Times New Roman" pitchFamily="18" charset="0"/>
                <a:cs typeface="Times New Roman" pitchFamily="18" charset="0"/>
              </a:rPr>
              <a:t>Dan.6:3—Daniel submits.</a:t>
            </a:r>
          </a:p>
          <a:p>
            <a:pPr>
              <a:buNone/>
            </a:pP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1 Pet.2:15—For so is the will of God, that with well doing ye may put to silence the ignorance of foolish men.</a:t>
            </a:r>
          </a:p>
          <a:p>
            <a:pPr>
              <a:buNone/>
            </a:pPr>
            <a:r>
              <a:rPr lang="en-US" dirty="0" smtClean="0">
                <a:latin typeface="Times New Roman" pitchFamily="18" charset="0"/>
                <a:cs typeface="Times New Roman" pitchFamily="18" charset="0"/>
              </a:rPr>
              <a:t>Dan.6:4—No recorded sin of Daniel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Parallels Continued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buNone/>
            </a:pPr>
            <a:r>
              <a:rPr lang="en-US" dirty="0" smtClean="0">
                <a:latin typeface="Times New Roman" pitchFamily="18" charset="0"/>
                <a:cs typeface="Times New Roman" pitchFamily="18" charset="0"/>
              </a:rPr>
              <a:t>1 Pet.2:18-19—Servants, be subject to your masters with all fear, not only to the good and gentle, but also to the </a:t>
            </a:r>
            <a:r>
              <a:rPr lang="en-US" dirty="0" err="1" smtClean="0">
                <a:latin typeface="Times New Roman" pitchFamily="18" charset="0"/>
                <a:cs typeface="Times New Roman" pitchFamily="18" charset="0"/>
              </a:rPr>
              <a:t>froward</a:t>
            </a:r>
            <a:r>
              <a:rPr lang="en-US" dirty="0" smtClean="0">
                <a:latin typeface="Times New Roman" pitchFamily="18" charset="0"/>
                <a:cs typeface="Times New Roman" pitchFamily="18" charset="0"/>
              </a:rPr>
              <a:t>.  For this is thankworthy, if a man for conscience toward God endure grief, suffering wrongfully.</a:t>
            </a:r>
          </a:p>
          <a:p>
            <a:pPr>
              <a:buNone/>
            </a:pPr>
            <a:r>
              <a:rPr lang="en-US" dirty="0" smtClean="0">
                <a:latin typeface="Times New Roman" pitchFamily="18" charset="0"/>
                <a:cs typeface="Times New Roman" pitchFamily="18" charset="0"/>
              </a:rPr>
              <a:t>Dan.6:10—all he did was pray.</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Parallels Concluded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1 Pet.2:20—For what glory is it, if, when ye be buffeted for your faults, ye shall take it patiently?  But if, when ye do well, and suffer for it, ye take it patiently, this is acceptable with God.</a:t>
            </a:r>
          </a:p>
          <a:p>
            <a:pPr>
              <a:buNone/>
            </a:pP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That’s the whole point of Daniel Six.</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v.16</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Lions’ Den</a:t>
            </a:r>
          </a:p>
          <a:p>
            <a:pPr algn="ctr">
              <a:buNone/>
            </a:pPr>
            <a:r>
              <a:rPr lang="en-US" dirty="0" smtClean="0">
                <a:latin typeface="Times New Roman" pitchFamily="18" charset="0"/>
                <a:cs typeface="Times New Roman" pitchFamily="18" charset="0"/>
              </a:rPr>
              <a:t>v.23—Daniel does not ask the king to retaliate against his enemies.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Daniel seems to have softened the heart of King Cyrus toward the Jews.</a:t>
            </a:r>
          </a:p>
          <a:p>
            <a:pPr algn="ctr">
              <a:buNone/>
            </a:pP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Romans 11:33—O the depth of the riches both of the wisdom and knowledge of God.</a:t>
            </a:r>
          </a:p>
          <a:p>
            <a:pPr algn="ctr">
              <a:buNone/>
            </a:pPr>
            <a:r>
              <a:rPr lang="en-US" dirty="0" smtClean="0">
                <a:latin typeface="Times New Roman" pitchFamily="18" charset="0"/>
                <a:cs typeface="Times New Roman" pitchFamily="18" charset="0"/>
              </a:rPr>
              <a:t>How unsearchable his judgments.</a:t>
            </a:r>
          </a:p>
          <a:p>
            <a:pPr algn="ctr">
              <a:buNone/>
            </a:pPr>
            <a:r>
              <a:rPr lang="en-US" dirty="0" smtClean="0">
                <a:latin typeface="Times New Roman" pitchFamily="18" charset="0"/>
                <a:cs typeface="Times New Roman" pitchFamily="18" charset="0"/>
              </a:rPr>
              <a:t>How inscrutable his ways.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Chapter Seven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lnSpcReduction="10000"/>
          </a:bodyPr>
          <a:lstStyle/>
          <a:p>
            <a:pPr algn="ctr">
              <a:buNone/>
            </a:pPr>
            <a:r>
              <a:rPr lang="en-US" dirty="0" smtClean="0">
                <a:latin typeface="Times New Roman" pitchFamily="18" charset="0"/>
                <a:cs typeface="Times New Roman" pitchFamily="18" charset="0"/>
              </a:rPr>
              <a:t>v.1—first year of Belshazzar:  553-552BC</a:t>
            </a:r>
          </a:p>
          <a:p>
            <a:pPr algn="ctr">
              <a:buNone/>
            </a:pPr>
            <a:r>
              <a:rPr lang="en-US" dirty="0" smtClean="0">
                <a:latin typeface="Times New Roman" pitchFamily="18" charset="0"/>
                <a:cs typeface="Times New Roman" pitchFamily="18" charset="0"/>
              </a:rPr>
              <a:t>v.2—four winds:  destructive influences</a:t>
            </a:r>
          </a:p>
          <a:p>
            <a:pPr algn="ctr">
              <a:buNone/>
            </a:pPr>
            <a:r>
              <a:rPr lang="en-US" dirty="0" smtClean="0">
                <a:latin typeface="Times New Roman" pitchFamily="18" charset="0"/>
                <a:cs typeface="Times New Roman" pitchFamily="18" charset="0"/>
              </a:rPr>
              <a:t>(Jer.49:35-37; Rev.7:1)</a:t>
            </a:r>
          </a:p>
          <a:p>
            <a:pPr algn="ctr">
              <a:buNone/>
            </a:pPr>
            <a:r>
              <a:rPr lang="en-US" dirty="0" smtClean="0">
                <a:latin typeface="Times New Roman" pitchFamily="18" charset="0"/>
                <a:cs typeface="Times New Roman" pitchFamily="18" charset="0"/>
              </a:rPr>
              <a:t>Greeks named the winds:</a:t>
            </a:r>
          </a:p>
          <a:p>
            <a:pPr algn="ctr">
              <a:buNone/>
            </a:pPr>
            <a:r>
              <a:rPr lang="en-US" dirty="0" smtClean="0">
                <a:latin typeface="Times New Roman" pitchFamily="18" charset="0"/>
                <a:cs typeface="Times New Roman" pitchFamily="18" charset="0"/>
              </a:rPr>
              <a:t>Boreas—north wind</a:t>
            </a:r>
          </a:p>
          <a:p>
            <a:pPr algn="ctr">
              <a:buNone/>
            </a:pPr>
            <a:r>
              <a:rPr lang="en-US" dirty="0" smtClean="0">
                <a:latin typeface="Times New Roman" pitchFamily="18" charset="0"/>
                <a:cs typeface="Times New Roman" pitchFamily="18" charset="0"/>
              </a:rPr>
              <a:t>Eurus—east wind</a:t>
            </a:r>
          </a:p>
          <a:p>
            <a:pPr algn="ctr">
              <a:buNone/>
            </a:pPr>
            <a:r>
              <a:rPr lang="en-US" dirty="0" smtClean="0">
                <a:latin typeface="Times New Roman" pitchFamily="18" charset="0"/>
                <a:cs typeface="Times New Roman" pitchFamily="18" charset="0"/>
              </a:rPr>
              <a:t>Zephyrus—west wind</a:t>
            </a:r>
          </a:p>
          <a:p>
            <a:pPr algn="ctr">
              <a:buNone/>
            </a:pPr>
            <a:r>
              <a:rPr lang="en-US" dirty="0" err="1" smtClean="0">
                <a:latin typeface="Times New Roman" pitchFamily="18" charset="0"/>
                <a:cs typeface="Times New Roman" pitchFamily="18" charset="0"/>
              </a:rPr>
              <a:t>Notus</a:t>
            </a:r>
            <a:r>
              <a:rPr lang="en-US" dirty="0" smtClean="0">
                <a:latin typeface="Times New Roman" pitchFamily="18" charset="0"/>
                <a:cs typeface="Times New Roman" pitchFamily="18" charset="0"/>
              </a:rPr>
              <a:t>—south wind</a:t>
            </a:r>
          </a:p>
          <a:p>
            <a:pPr algn="ctr">
              <a:buNone/>
            </a:pPr>
            <a:r>
              <a:rPr lang="en-US" dirty="0" smtClean="0">
                <a:latin typeface="Times New Roman" pitchFamily="18" charset="0"/>
                <a:cs typeface="Times New Roman" pitchFamily="18" charset="0"/>
              </a:rPr>
              <a:t>North, East, West, South--NEWS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 continued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Strove—political strife</a:t>
            </a:r>
          </a:p>
          <a:p>
            <a:pPr algn="ctr">
              <a:buNone/>
            </a:pPr>
            <a:r>
              <a:rPr lang="en-US" dirty="0" smtClean="0">
                <a:latin typeface="Times New Roman" pitchFamily="18" charset="0"/>
                <a:cs typeface="Times New Roman" pitchFamily="18" charset="0"/>
              </a:rPr>
              <a:t>Great sea—Mediterranean</a:t>
            </a:r>
          </a:p>
          <a:p>
            <a:pPr algn="ctr">
              <a:buNone/>
            </a:pPr>
            <a:r>
              <a:rPr lang="en-US" dirty="0" smtClean="0">
                <a:latin typeface="Times New Roman" pitchFamily="18" charset="0"/>
                <a:cs typeface="Times New Roman" pitchFamily="18" charset="0"/>
              </a:rPr>
              <a:t>Waters—people (Rev.17:15; Isa.59:19)</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v.3</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v.17—these great beasts are four kingdoms</a:t>
            </a:r>
          </a:p>
          <a:p>
            <a:pPr algn="ctr">
              <a:buNone/>
            </a:pPr>
            <a:r>
              <a:rPr lang="en-US" dirty="0" smtClean="0">
                <a:latin typeface="Times New Roman" pitchFamily="18" charset="0"/>
                <a:cs typeface="Times New Roman" pitchFamily="18" charset="0"/>
              </a:rPr>
              <a:t>Four World Empires</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v.4--Babylon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Lion—king of beasts</a:t>
            </a:r>
          </a:p>
          <a:p>
            <a:pPr algn="ctr">
              <a:buNone/>
            </a:pPr>
            <a:r>
              <a:rPr lang="en-US" dirty="0" smtClean="0">
                <a:latin typeface="Times New Roman" pitchFamily="18" charset="0"/>
                <a:cs typeface="Times New Roman" pitchFamily="18" charset="0"/>
              </a:rPr>
              <a:t>Eagle’s wings—king of birds</a:t>
            </a:r>
          </a:p>
          <a:p>
            <a:pPr algn="ctr">
              <a:buNone/>
            </a:pPr>
            <a:r>
              <a:rPr lang="en-US" dirty="0" smtClean="0">
                <a:latin typeface="Times New Roman" pitchFamily="18" charset="0"/>
                <a:cs typeface="Times New Roman" pitchFamily="18" charset="0"/>
              </a:rPr>
              <a:t>Plucked—lost power</a:t>
            </a:r>
          </a:p>
          <a:p>
            <a:pPr algn="ctr">
              <a:buNone/>
            </a:pPr>
            <a:r>
              <a:rPr lang="en-US" dirty="0" smtClean="0">
                <a:latin typeface="Times New Roman" pitchFamily="18" charset="0"/>
                <a:cs typeface="Times New Roman" pitchFamily="18" charset="0"/>
              </a:rPr>
              <a:t>Man’s heart (4:34)</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v.5—Medo-Persia</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lstStyle/>
          <a:p>
            <a:pPr algn="ctr">
              <a:buNone/>
            </a:pPr>
            <a:r>
              <a:rPr lang="en-US" dirty="0" smtClean="0">
                <a:latin typeface="Times New Roman" pitchFamily="18" charset="0"/>
                <a:cs typeface="Times New Roman" pitchFamily="18" charset="0"/>
              </a:rPr>
              <a:t>Bear—crushing power</a:t>
            </a:r>
          </a:p>
          <a:p>
            <a:pPr algn="ctr">
              <a:buNone/>
            </a:pPr>
            <a:r>
              <a:rPr lang="en-US" dirty="0" smtClean="0">
                <a:latin typeface="Times New Roman" pitchFamily="18" charset="0"/>
                <a:cs typeface="Times New Roman" pitchFamily="18" charset="0"/>
              </a:rPr>
              <a:t>One side—Cyrus (Medes older, Persians stronger)</a:t>
            </a:r>
          </a:p>
          <a:p>
            <a:pPr algn="ctr">
              <a:buNone/>
            </a:pPr>
            <a:r>
              <a:rPr lang="en-US" dirty="0" smtClean="0">
                <a:latin typeface="Times New Roman" pitchFamily="18" charset="0"/>
                <a:cs typeface="Times New Roman" pitchFamily="18" charset="0"/>
              </a:rPr>
              <a:t>Three Ribs—nourishing, strengthening</a:t>
            </a:r>
          </a:p>
          <a:p>
            <a:pPr algn="ctr">
              <a:buNone/>
            </a:pPr>
            <a:r>
              <a:rPr lang="en-US" dirty="0" smtClean="0">
                <a:latin typeface="Times New Roman" pitchFamily="18" charset="0"/>
                <a:cs typeface="Times New Roman" pitchFamily="18" charset="0"/>
              </a:rPr>
              <a:t>1. Lydia—gold (546BC)</a:t>
            </a:r>
          </a:p>
          <a:p>
            <a:pPr algn="ctr">
              <a:buNone/>
            </a:pPr>
            <a:r>
              <a:rPr lang="en-US" dirty="0" smtClean="0">
                <a:latin typeface="Times New Roman" pitchFamily="18" charset="0"/>
                <a:cs typeface="Times New Roman" pitchFamily="18" charset="0"/>
              </a:rPr>
              <a:t>     2. Babylon—gold (539BC)</a:t>
            </a:r>
          </a:p>
          <a:p>
            <a:pPr algn="ctr">
              <a:buNone/>
            </a:pPr>
            <a:r>
              <a:rPr lang="en-US" dirty="0" smtClean="0">
                <a:latin typeface="Times New Roman" pitchFamily="18" charset="0"/>
                <a:cs typeface="Times New Roman" pitchFamily="18" charset="0"/>
              </a:rPr>
              <a:t>                  3. Egypt—horses/chariots (525BC)</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v.6—Greece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lstStyle/>
          <a:p>
            <a:pPr algn="ctr">
              <a:buNone/>
            </a:pPr>
            <a:r>
              <a:rPr lang="en-US" dirty="0" smtClean="0">
                <a:latin typeface="Times New Roman" pitchFamily="18" charset="0"/>
                <a:cs typeface="Times New Roman" pitchFamily="18" charset="0"/>
              </a:rPr>
              <a:t>Leopard—speed (four wings, twice as fast)</a:t>
            </a:r>
          </a:p>
          <a:p>
            <a:pPr algn="ctr">
              <a:buNone/>
            </a:pPr>
            <a:r>
              <a:rPr lang="en-US" dirty="0" smtClean="0">
                <a:latin typeface="Times New Roman" pitchFamily="18" charset="0"/>
                <a:cs typeface="Times New Roman" pitchFamily="18" charset="0"/>
              </a:rPr>
              <a:t>Dominion  given—356-323BC—Alexander conquered</a:t>
            </a:r>
          </a:p>
          <a:p>
            <a:pPr algn="ctr">
              <a:buNone/>
            </a:pPr>
            <a:r>
              <a:rPr lang="en-US" dirty="0" smtClean="0">
                <a:latin typeface="Times New Roman" pitchFamily="18" charset="0"/>
                <a:cs typeface="Times New Roman" pitchFamily="18" charset="0"/>
              </a:rPr>
              <a:t>Four Heads—Alexander’s Generals</a:t>
            </a:r>
          </a:p>
          <a:p>
            <a:pPr>
              <a:buNone/>
            </a:pPr>
            <a:r>
              <a:rPr lang="en-US" dirty="0" smtClean="0">
                <a:latin typeface="Times New Roman" pitchFamily="18" charset="0"/>
                <a:cs typeface="Times New Roman" pitchFamily="18" charset="0"/>
              </a:rPr>
              <a:t>				   1. </a:t>
            </a:r>
            <a:r>
              <a:rPr lang="en-US" dirty="0" err="1" smtClean="0">
                <a:latin typeface="Times New Roman" pitchFamily="18" charset="0"/>
                <a:cs typeface="Times New Roman" pitchFamily="18" charset="0"/>
              </a:rPr>
              <a:t>Seleucus</a:t>
            </a: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2. Ptolemy</a:t>
            </a:r>
          </a:p>
          <a:p>
            <a:pPr>
              <a:buNone/>
            </a:pPr>
            <a:r>
              <a:rPr lang="en-US" dirty="0" smtClean="0">
                <a:latin typeface="Times New Roman" pitchFamily="18" charset="0"/>
                <a:cs typeface="Times New Roman" pitchFamily="18" charset="0"/>
              </a:rPr>
              <a:t>				   3. Lysimachus</a:t>
            </a:r>
          </a:p>
          <a:p>
            <a:pPr>
              <a:buNone/>
            </a:pPr>
            <a:r>
              <a:rPr lang="en-US" dirty="0" smtClean="0">
                <a:latin typeface="Times New Roman" pitchFamily="18" charset="0"/>
                <a:cs typeface="Times New Roman" pitchFamily="18" charset="0"/>
              </a:rPr>
              <a:t>				   4. </a:t>
            </a:r>
            <a:r>
              <a:rPr lang="en-US" dirty="0" err="1" smtClean="0">
                <a:latin typeface="Times New Roman" pitchFamily="18" charset="0"/>
                <a:cs typeface="Times New Roman" pitchFamily="18" charset="0"/>
              </a:rPr>
              <a:t>Cassander</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v.7—Rome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Diverse</a:t>
            </a:r>
          </a:p>
          <a:p>
            <a:pPr algn="ctr">
              <a:buNone/>
            </a:pPr>
            <a:r>
              <a:rPr lang="en-US" dirty="0" smtClean="0">
                <a:latin typeface="Times New Roman" pitchFamily="18" charset="0"/>
                <a:cs typeface="Times New Roman" pitchFamily="18" charset="0"/>
              </a:rPr>
              <a:t>Iron teeth (2:40—strong as iron)</a:t>
            </a:r>
          </a:p>
          <a:p>
            <a:pPr algn="ctr">
              <a:buNone/>
            </a:pPr>
            <a:r>
              <a:rPr lang="en-US" dirty="0" smtClean="0">
                <a:latin typeface="Times New Roman" pitchFamily="18" charset="0"/>
                <a:cs typeface="Times New Roman" pitchFamily="18" charset="0"/>
              </a:rPr>
              <a:t>Rev.13:2—leopard, bear, lion combined characteristics in one beast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Ten Horns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AutoNum type="arabicPeriod"/>
            </a:pPr>
            <a:r>
              <a:rPr lang="en-US" dirty="0" smtClean="0">
                <a:latin typeface="Times New Roman" pitchFamily="18" charset="0"/>
                <a:cs typeface="Times New Roman" pitchFamily="18" charset="0"/>
              </a:rPr>
              <a:t>Huns                          6. </a:t>
            </a:r>
            <a:r>
              <a:rPr lang="en-US" dirty="0" err="1" smtClean="0">
                <a:latin typeface="Times New Roman" pitchFamily="18" charset="0"/>
                <a:cs typeface="Times New Roman" pitchFamily="18" charset="0"/>
              </a:rPr>
              <a:t>Sueves</a:t>
            </a:r>
            <a:r>
              <a:rPr lang="en-US" dirty="0" smtClean="0">
                <a:latin typeface="Times New Roman" pitchFamily="18" charset="0"/>
                <a:cs typeface="Times New Roman" pitchFamily="18" charset="0"/>
              </a:rPr>
              <a:t> &amp; </a:t>
            </a:r>
            <a:r>
              <a:rPr lang="en-US" dirty="0" err="1" smtClean="0">
                <a:latin typeface="Times New Roman" pitchFamily="18" charset="0"/>
                <a:cs typeface="Times New Roman" pitchFamily="18" charset="0"/>
              </a:rPr>
              <a:t>Alans</a:t>
            </a:r>
            <a:endParaRPr lang="en-US" dirty="0" smtClean="0">
              <a:latin typeface="Times New Roman" pitchFamily="18" charset="0"/>
              <a:cs typeface="Times New Roman" pitchFamily="18" charset="0"/>
            </a:endParaRPr>
          </a:p>
          <a:p>
            <a:pPr marL="514350" indent="-514350">
              <a:buAutoNum type="arabicPeriod"/>
            </a:pPr>
            <a:r>
              <a:rPr lang="en-US" dirty="0" err="1" smtClean="0">
                <a:latin typeface="Times New Roman" pitchFamily="18" charset="0"/>
                <a:cs typeface="Times New Roman" pitchFamily="18" charset="0"/>
              </a:rPr>
              <a:t>Ostrogoths</a:t>
            </a:r>
            <a:r>
              <a:rPr lang="en-US" dirty="0" smtClean="0">
                <a:latin typeface="Times New Roman" pitchFamily="18" charset="0"/>
                <a:cs typeface="Times New Roman" pitchFamily="18" charset="0"/>
              </a:rPr>
              <a:t>                 7. </a:t>
            </a:r>
            <a:r>
              <a:rPr lang="en-US" dirty="0" err="1" smtClean="0">
                <a:latin typeface="Times New Roman" pitchFamily="18" charset="0"/>
                <a:cs typeface="Times New Roman" pitchFamily="18" charset="0"/>
              </a:rPr>
              <a:t>Burgundians</a:t>
            </a:r>
            <a:r>
              <a:rPr lang="en-US" dirty="0" smtClean="0">
                <a:latin typeface="Times New Roman" pitchFamily="18" charset="0"/>
                <a:cs typeface="Times New Roman" pitchFamily="18" charset="0"/>
              </a:rPr>
              <a:t> </a:t>
            </a:r>
          </a:p>
          <a:p>
            <a:pPr marL="514350" indent="-514350">
              <a:buAutoNum type="arabicPeriod"/>
            </a:pPr>
            <a:r>
              <a:rPr lang="en-US" dirty="0" smtClean="0">
                <a:latin typeface="Times New Roman" pitchFamily="18" charset="0"/>
                <a:cs typeface="Times New Roman" pitchFamily="18" charset="0"/>
              </a:rPr>
              <a:t>Visigoths                    8. </a:t>
            </a:r>
            <a:r>
              <a:rPr lang="en-US" dirty="0" err="1" smtClean="0">
                <a:latin typeface="Times New Roman" pitchFamily="18" charset="0"/>
                <a:cs typeface="Times New Roman" pitchFamily="18" charset="0"/>
              </a:rPr>
              <a:t>Heruli</a:t>
            </a:r>
            <a:r>
              <a:rPr lang="en-US" dirty="0" smtClean="0">
                <a:latin typeface="Times New Roman" pitchFamily="18" charset="0"/>
                <a:cs typeface="Times New Roman" pitchFamily="18" charset="0"/>
              </a:rPr>
              <a:t> &amp; </a:t>
            </a:r>
            <a:r>
              <a:rPr lang="en-US" dirty="0" err="1" smtClean="0">
                <a:latin typeface="Times New Roman" pitchFamily="18" charset="0"/>
                <a:cs typeface="Times New Roman" pitchFamily="18" charset="0"/>
              </a:rPr>
              <a:t>Rugians</a:t>
            </a:r>
            <a:endParaRPr lang="en-US" dirty="0" smtClean="0">
              <a:latin typeface="Times New Roman" pitchFamily="18" charset="0"/>
              <a:cs typeface="Times New Roman" pitchFamily="18" charset="0"/>
            </a:endParaRPr>
          </a:p>
          <a:p>
            <a:pPr marL="514350" indent="-514350">
              <a:buAutoNum type="arabicPeriod"/>
            </a:pPr>
            <a:r>
              <a:rPr lang="en-US" dirty="0" smtClean="0">
                <a:latin typeface="Times New Roman" pitchFamily="18" charset="0"/>
                <a:cs typeface="Times New Roman" pitchFamily="18" charset="0"/>
              </a:rPr>
              <a:t>Franks                        9. Saxons &amp; Angles</a:t>
            </a:r>
          </a:p>
          <a:p>
            <a:pPr marL="514350" indent="-514350">
              <a:buAutoNum type="arabicPeriod"/>
            </a:pPr>
            <a:r>
              <a:rPr lang="en-US" dirty="0" smtClean="0">
                <a:latin typeface="Times New Roman" pitchFamily="18" charset="0"/>
                <a:cs typeface="Times New Roman" pitchFamily="18" charset="0"/>
              </a:rPr>
              <a:t>Vandals                     10. </a:t>
            </a:r>
            <a:r>
              <a:rPr lang="en-US" dirty="0" err="1" smtClean="0">
                <a:latin typeface="Times New Roman" pitchFamily="18" charset="0"/>
                <a:cs typeface="Times New Roman" pitchFamily="18" charset="0"/>
              </a:rPr>
              <a:t>Lombards</a:t>
            </a:r>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Modern Names of the Ten Horns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AutoNum type="arabicPeriod"/>
            </a:pPr>
            <a:r>
              <a:rPr lang="en-US" dirty="0" smtClean="0">
                <a:latin typeface="Times New Roman" pitchFamily="18" charset="0"/>
                <a:cs typeface="Times New Roman" pitchFamily="18" charset="0"/>
              </a:rPr>
              <a:t>Germany                    6. Spain</a:t>
            </a:r>
          </a:p>
          <a:p>
            <a:pPr marL="514350" indent="-514350">
              <a:buAutoNum type="arabicPeriod"/>
            </a:pPr>
            <a:r>
              <a:rPr lang="en-US" dirty="0" smtClean="0">
                <a:latin typeface="Times New Roman" pitchFamily="18" charset="0"/>
                <a:cs typeface="Times New Roman" pitchFamily="18" charset="0"/>
              </a:rPr>
              <a:t>Austria                       7. Italy</a:t>
            </a:r>
          </a:p>
          <a:p>
            <a:pPr marL="514350" indent="-514350">
              <a:buAutoNum type="arabicPeriod"/>
            </a:pPr>
            <a:r>
              <a:rPr lang="en-US" dirty="0" smtClean="0">
                <a:latin typeface="Times New Roman" pitchFamily="18" charset="0"/>
                <a:cs typeface="Times New Roman" pitchFamily="18" charset="0"/>
              </a:rPr>
              <a:t>Holland                      8. Switzerland</a:t>
            </a:r>
          </a:p>
          <a:p>
            <a:pPr marL="514350" indent="-514350">
              <a:buAutoNum type="arabicPeriod"/>
            </a:pPr>
            <a:r>
              <a:rPr lang="en-US" dirty="0" smtClean="0">
                <a:latin typeface="Times New Roman" pitchFamily="18" charset="0"/>
                <a:cs typeface="Times New Roman" pitchFamily="18" charset="0"/>
              </a:rPr>
              <a:t>Belgium                     9. Portugal</a:t>
            </a:r>
          </a:p>
          <a:p>
            <a:pPr marL="514350" indent="-514350">
              <a:buAutoNum type="arabicPeriod"/>
            </a:pPr>
            <a:r>
              <a:rPr lang="en-US" dirty="0" smtClean="0">
                <a:latin typeface="Times New Roman" pitchFamily="18" charset="0"/>
                <a:cs typeface="Times New Roman" pitchFamily="18" charset="0"/>
              </a:rPr>
              <a:t>France			  10. Great Britain</a:t>
            </a:r>
          </a:p>
          <a:p>
            <a:pPr marL="514350" indent="-514350">
              <a:buAutoNum type="arabicPeriod"/>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v.8—Little Horn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Papal Dynasty</a:t>
            </a:r>
          </a:p>
          <a:p>
            <a:pPr algn="ctr">
              <a:buNone/>
            </a:pPr>
            <a:r>
              <a:rPr lang="en-US" dirty="0" smtClean="0">
                <a:latin typeface="Times New Roman" pitchFamily="18" charset="0"/>
                <a:cs typeface="Times New Roman" pitchFamily="18" charset="0"/>
              </a:rPr>
              <a:t>Three of the first horns—Italy, France, Spain</a:t>
            </a:r>
          </a:p>
          <a:p>
            <a:pPr algn="ctr">
              <a:buNone/>
            </a:pPr>
            <a:r>
              <a:rPr lang="en-US" dirty="0" smtClean="0">
                <a:latin typeface="Times New Roman" pitchFamily="18" charset="0"/>
                <a:cs typeface="Times New Roman" pitchFamily="18" charset="0"/>
              </a:rPr>
              <a:t>533AD—spiritual power</a:t>
            </a:r>
          </a:p>
          <a:p>
            <a:pPr algn="ctr">
              <a:buNone/>
            </a:pPr>
            <a:r>
              <a:rPr lang="en-US" dirty="0" smtClean="0">
                <a:latin typeface="Times New Roman" pitchFamily="18" charset="0"/>
                <a:cs typeface="Times New Roman" pitchFamily="18" charset="0"/>
              </a:rPr>
              <a:t>756AD—political power</a:t>
            </a:r>
          </a:p>
          <a:p>
            <a:pPr algn="ctr">
              <a:buNone/>
            </a:pPr>
            <a:r>
              <a:rPr lang="en-US" smtClean="0">
                <a:latin typeface="Times New Roman" pitchFamily="18" charset="0"/>
                <a:cs typeface="Times New Roman" pitchFamily="18" charset="0"/>
              </a:rPr>
              <a:t>800AD—Charlemagne </a:t>
            </a:r>
            <a:r>
              <a:rPr lang="en-US" dirty="0" smtClean="0">
                <a:latin typeface="Times New Roman" pitchFamily="18" charset="0"/>
                <a:cs typeface="Times New Roman" pitchFamily="18" charset="0"/>
              </a:rPr>
              <a:t>crowned by pope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Papal Claims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686800" cy="4525963"/>
          </a:xfrm>
        </p:spPr>
        <p:txBody>
          <a:bodyPr/>
          <a:lstStyle/>
          <a:p>
            <a:pPr>
              <a:buNone/>
            </a:pPr>
            <a:r>
              <a:rPr lang="en-US" dirty="0" smtClean="0">
                <a:latin typeface="Times New Roman" pitchFamily="18" charset="0"/>
                <a:cs typeface="Times New Roman" pitchFamily="18" charset="0"/>
              </a:rPr>
              <a:t>Leo XIII—June 20, 1894—</a:t>
            </a:r>
          </a:p>
          <a:p>
            <a:pPr>
              <a:buNone/>
            </a:pPr>
            <a:r>
              <a:rPr lang="en-US" dirty="0" smtClean="0">
                <a:latin typeface="Times New Roman" pitchFamily="18" charset="0"/>
                <a:cs typeface="Times New Roman" pitchFamily="18" charset="0"/>
              </a:rPr>
              <a:t>	“We hold the place of Almighty God on earth.”</a:t>
            </a:r>
          </a:p>
          <a:p>
            <a:pPr>
              <a:buNone/>
            </a:pPr>
            <a:r>
              <a:rPr lang="en-US" dirty="0" smtClean="0">
                <a:latin typeface="Times New Roman" pitchFamily="18" charset="0"/>
                <a:cs typeface="Times New Roman" pitchFamily="18" charset="0"/>
              </a:rPr>
              <a:t>Pius IX—“I am the Way, the Truth, and the Life.”</a:t>
            </a:r>
          </a:p>
          <a:p>
            <a:pPr>
              <a:buNone/>
            </a:pPr>
            <a:r>
              <a:rPr lang="en-US" dirty="0" smtClean="0">
                <a:latin typeface="Times New Roman" pitchFamily="18" charset="0"/>
                <a:cs typeface="Times New Roman" pitchFamily="18" charset="0"/>
              </a:rPr>
              <a:t>Pius XI—April 30, 1922– “You know that I am the Holy Father, the representative of God on the earth, the Vicar of Christ, which means that I am God on earth.”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0"/>
            <a:ext cx="9144000" cy="6126163"/>
          </a:xfrm>
        </p:spPr>
        <p:txBody>
          <a:bodyPr/>
          <a:lstStyle/>
          <a:p>
            <a:pPr>
              <a:buNone/>
            </a:pPr>
            <a:r>
              <a:rPr lang="en-US" dirty="0" smtClean="0">
                <a:latin typeface="Times New Roman" pitchFamily="18" charset="0"/>
                <a:cs typeface="Times New Roman" pitchFamily="18" charset="0"/>
              </a:rPr>
              <a:t>Gregory IX:  the pope “is said to have a heavenly power, and hence he changes even the nature of things, and can make something out of nothing.  A judgment which is null he makes to be real.  In the things which he wills, his will is taken for reason, nor is there anyone to say to him “Why doest thou this?”, for he can dispense with the Law.  He can also turn injustice into justice, by correcting and changing the Law, and he has the fullness of power.”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Pope Nicolas (1447-1455):  “No marvel if it be in my power to change times and laws, to alter and abrogate laws, to dispense with all things, yea, with the precepts of Christ.”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Antichrist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lstStyle/>
          <a:p>
            <a:pPr algn="ctr">
              <a:buNone/>
            </a:pPr>
            <a:r>
              <a:rPr lang="en-US" dirty="0" smtClean="0">
                <a:latin typeface="Times New Roman" pitchFamily="18" charset="0"/>
                <a:cs typeface="Times New Roman" pitchFamily="18" charset="0"/>
              </a:rPr>
              <a:t>A counter-Christ, a substitute Christ, a vice-Christ</a:t>
            </a:r>
          </a:p>
          <a:p>
            <a:pPr algn="ctr">
              <a:buNone/>
            </a:pPr>
            <a:r>
              <a:rPr lang="en-US" dirty="0" smtClean="0">
                <a:latin typeface="Times New Roman" pitchFamily="18" charset="0"/>
                <a:cs typeface="Times New Roman" pitchFamily="18" charset="0"/>
              </a:rPr>
              <a:t>One who takes the place of Christ</a:t>
            </a:r>
          </a:p>
          <a:p>
            <a:pPr algn="ctr">
              <a:buNone/>
            </a:pPr>
            <a:r>
              <a:rPr lang="en-US" dirty="0" smtClean="0">
                <a:latin typeface="Times New Roman" pitchFamily="18" charset="0"/>
                <a:cs typeface="Times New Roman" pitchFamily="18" charset="0"/>
              </a:rPr>
              <a:t>Can mean:</a:t>
            </a:r>
          </a:p>
          <a:p>
            <a:pPr marL="514350" indent="-514350" algn="ctr">
              <a:buAutoNum type="arabicPeriod"/>
            </a:pPr>
            <a:r>
              <a:rPr lang="en-US" dirty="0" smtClean="0">
                <a:latin typeface="Times New Roman" pitchFamily="18" charset="0"/>
                <a:cs typeface="Times New Roman" pitchFamily="18" charset="0"/>
              </a:rPr>
              <a:t>One who stands in opposition to Christ</a:t>
            </a:r>
          </a:p>
          <a:p>
            <a:pPr marL="514350" indent="-514350" algn="ctr">
              <a:buAutoNum type="arabicPeriod"/>
            </a:pPr>
            <a:r>
              <a:rPr lang="en-US" dirty="0" smtClean="0">
                <a:latin typeface="Times New Roman" pitchFamily="18" charset="0"/>
                <a:cs typeface="Times New Roman" pitchFamily="18" charset="0"/>
              </a:rPr>
              <a:t>One who puts himself in the place of Christ</a:t>
            </a:r>
          </a:p>
          <a:p>
            <a:pPr marL="514350" indent="-514350" algn="ctr">
              <a:buNone/>
            </a:pPr>
            <a:r>
              <a:rPr lang="en-US" dirty="0" smtClean="0">
                <a:latin typeface="Times New Roman" pitchFamily="18" charset="0"/>
                <a:cs typeface="Times New Roman" pitchFamily="18" charset="0"/>
              </a:rPr>
              <a:t>Anti-type</a:t>
            </a:r>
          </a:p>
          <a:p>
            <a:pPr marL="514350" indent="-514350" algn="ctr">
              <a:buNone/>
            </a:pPr>
            <a:r>
              <a:rPr lang="en-US" dirty="0" smtClean="0">
                <a:latin typeface="Times New Roman" pitchFamily="18" charset="0"/>
                <a:cs typeface="Times New Roman" pitchFamily="18" charset="0"/>
              </a:rPr>
              <a:t>Anti-pope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v.25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he “shall wear out the saints of the most High”</a:t>
            </a:r>
          </a:p>
          <a:p>
            <a:pPr algn="ctr">
              <a:buNone/>
            </a:pPr>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Quemadero</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“Think to change times and laws”</a:t>
            </a:r>
          </a:p>
          <a:p>
            <a:pPr algn="ctr">
              <a:buNone/>
            </a:pPr>
            <a:r>
              <a:rPr lang="en-US" dirty="0" smtClean="0">
                <a:latin typeface="Times New Roman" pitchFamily="18" charset="0"/>
                <a:cs typeface="Times New Roman" pitchFamily="18" charset="0"/>
              </a:rPr>
              <a:t>“A time and times and the dividing of time”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1600200"/>
            <a:ext cx="9144000" cy="5257800"/>
          </a:xfrm>
        </p:spPr>
        <p:txBody>
          <a:bodyPr>
            <a:normAutofit lnSpcReduction="10000"/>
          </a:bodyPr>
          <a:lstStyle/>
          <a:p>
            <a:pPr>
              <a:buNone/>
            </a:pPr>
            <a:r>
              <a:rPr lang="en-US" dirty="0" smtClean="0">
                <a:latin typeface="Times New Roman" pitchFamily="18" charset="0"/>
                <a:cs typeface="Times New Roman" pitchFamily="18" charset="0"/>
              </a:rPr>
              <a:t>Dan.7:25—a time and times and the dividing of time</a:t>
            </a:r>
          </a:p>
          <a:p>
            <a:pPr>
              <a:buNone/>
            </a:pPr>
            <a:r>
              <a:rPr lang="en-US" dirty="0" smtClean="0">
                <a:latin typeface="Times New Roman" pitchFamily="18" charset="0"/>
                <a:cs typeface="Times New Roman" pitchFamily="18" charset="0"/>
              </a:rPr>
              <a:t>Dan.12:7—a time, times, and an half</a:t>
            </a:r>
          </a:p>
          <a:p>
            <a:pPr>
              <a:buNone/>
            </a:pPr>
            <a:r>
              <a:rPr lang="en-US" dirty="0" smtClean="0">
                <a:latin typeface="Times New Roman" pitchFamily="18" charset="0"/>
                <a:cs typeface="Times New Roman" pitchFamily="18" charset="0"/>
              </a:rPr>
              <a:t>Rev.11:2—forty-two months</a:t>
            </a:r>
          </a:p>
          <a:p>
            <a:pPr>
              <a:buNone/>
            </a:pPr>
            <a:r>
              <a:rPr lang="en-US" dirty="0" smtClean="0">
                <a:latin typeface="Times New Roman" pitchFamily="18" charset="0"/>
                <a:cs typeface="Times New Roman" pitchFamily="18" charset="0"/>
              </a:rPr>
              <a:t>Rev.11:3—1,260 days</a:t>
            </a:r>
          </a:p>
          <a:p>
            <a:pPr>
              <a:buNone/>
            </a:pPr>
            <a:r>
              <a:rPr lang="en-US" dirty="0" smtClean="0">
                <a:latin typeface="Times New Roman" pitchFamily="18" charset="0"/>
                <a:cs typeface="Times New Roman" pitchFamily="18" charset="0"/>
              </a:rPr>
              <a:t>Rev.12:6—1,260 days</a:t>
            </a:r>
          </a:p>
          <a:p>
            <a:pPr>
              <a:buNone/>
            </a:pPr>
            <a:r>
              <a:rPr lang="en-US" dirty="0" smtClean="0">
                <a:latin typeface="Times New Roman" pitchFamily="18" charset="0"/>
                <a:cs typeface="Times New Roman" pitchFamily="18" charset="0"/>
              </a:rPr>
              <a:t>Rev.12:14—a time, and times, and half a time</a:t>
            </a:r>
          </a:p>
          <a:p>
            <a:pPr>
              <a:buNone/>
            </a:pPr>
            <a:r>
              <a:rPr lang="en-US" dirty="0" smtClean="0">
                <a:latin typeface="Times New Roman" pitchFamily="18" charset="0"/>
                <a:cs typeface="Times New Roman" pitchFamily="18" charset="0"/>
              </a:rPr>
              <a:t>Rev.13:5—forty-two months</a:t>
            </a:r>
          </a:p>
          <a:p>
            <a:pPr algn="ctr">
              <a:buNone/>
            </a:pPr>
            <a:r>
              <a:rPr lang="en-US" dirty="0" smtClean="0">
                <a:latin typeface="Times New Roman" pitchFamily="18" charset="0"/>
                <a:cs typeface="Times New Roman" pitchFamily="18" charset="0"/>
              </a:rPr>
              <a:t>Num.14:34; Ezekiel 4:6</a:t>
            </a:r>
          </a:p>
          <a:p>
            <a:pPr algn="ctr">
              <a:buNone/>
            </a:pPr>
            <a:r>
              <a:rPr lang="en-US" dirty="0" smtClean="0">
                <a:latin typeface="Times New Roman" pitchFamily="18" charset="0"/>
                <a:cs typeface="Times New Roman" pitchFamily="18" charset="0"/>
              </a:rPr>
              <a:t>a day for a year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French Revolution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lstStyle/>
          <a:p>
            <a:pPr>
              <a:buNone/>
            </a:pPr>
            <a:r>
              <a:rPr lang="en-US" dirty="0" smtClean="0">
                <a:latin typeface="Times New Roman" pitchFamily="18" charset="0"/>
                <a:cs typeface="Times New Roman" pitchFamily="18" charset="0"/>
              </a:rPr>
              <a:t>  533AD—Universal Bishop</a:t>
            </a:r>
          </a:p>
          <a:p>
            <a:pPr>
              <a:buNone/>
            </a:pPr>
            <a:r>
              <a:rPr lang="en-US" dirty="0" smtClean="0">
                <a:latin typeface="Times New Roman" pitchFamily="18" charset="0"/>
                <a:cs typeface="Times New Roman" pitchFamily="18" charset="0"/>
              </a:rPr>
              <a:t>1793AD—French Convention</a:t>
            </a:r>
          </a:p>
          <a:p>
            <a:pPr>
              <a:buNone/>
            </a:pPr>
            <a:r>
              <a:rPr lang="en-US" dirty="0" smtClean="0">
                <a:latin typeface="Times New Roman" pitchFamily="18" charset="0"/>
                <a:cs typeface="Times New Roman" pitchFamily="18" charset="0"/>
              </a:rPr>
              <a:t>“Here and now begins a new epoch in world history”</a:t>
            </a:r>
          </a:p>
          <a:p>
            <a:pPr algn="ctr">
              <a:buNone/>
            </a:pPr>
            <a:r>
              <a:rPr lang="en-US" dirty="0" smtClean="0">
                <a:latin typeface="Times New Roman" pitchFamily="18" charset="0"/>
                <a:cs typeface="Times New Roman" pitchFamily="18" charset="0"/>
              </a:rPr>
              <a:t>Napoleon imprisoned two popes.</a:t>
            </a:r>
          </a:p>
          <a:p>
            <a:pPr algn="ctr">
              <a:buNone/>
            </a:pPr>
            <a:r>
              <a:rPr lang="en-US" dirty="0" smtClean="0">
                <a:latin typeface="Times New Roman" pitchFamily="18" charset="0"/>
                <a:cs typeface="Times New Roman" pitchFamily="18" charset="0"/>
              </a:rPr>
              <a:t>There is no entity in history that so well fits the description of the little horn of Daniel 7, as the papal dynasty of the Roman Catholic Church.</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v.9</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Thrones set in place for judgment.</a:t>
            </a:r>
          </a:p>
          <a:p>
            <a:pPr algn="ctr">
              <a:buNone/>
            </a:pPr>
            <a:r>
              <a:rPr lang="en-US" dirty="0" smtClean="0">
                <a:latin typeface="Times New Roman" pitchFamily="18" charset="0"/>
                <a:cs typeface="Times New Roman" pitchFamily="18" charset="0"/>
              </a:rPr>
              <a:t>The only representation of God the Father in human form in the Bible</a:t>
            </a:r>
          </a:p>
          <a:p>
            <a:pPr algn="ctr">
              <a:buNone/>
            </a:pPr>
            <a:r>
              <a:rPr lang="en-US" dirty="0" smtClean="0">
                <a:latin typeface="Times New Roman" pitchFamily="18" charset="0"/>
                <a:cs typeface="Times New Roman" pitchFamily="18" charset="0"/>
              </a:rPr>
              <a:t>God is call the Ancient of Days only in this chapter (vs.9, 12, 22).</a:t>
            </a:r>
          </a:p>
          <a:p>
            <a:pPr algn="ctr">
              <a:buNone/>
            </a:pPr>
            <a:r>
              <a:rPr lang="en-US" dirty="0" smtClean="0">
                <a:latin typeface="Times New Roman" pitchFamily="18" charset="0"/>
                <a:cs typeface="Times New Roman" pitchFamily="18" charset="0"/>
              </a:rPr>
              <a:t>Throne scene similar to Isa.6, Ezek.1, Rev.4</a:t>
            </a:r>
          </a:p>
          <a:p>
            <a:pPr algn="ctr">
              <a:buNone/>
            </a:pPr>
            <a:r>
              <a:rPr lang="en-US" dirty="0" smtClean="0">
                <a:latin typeface="Times New Roman" pitchFamily="18" charset="0"/>
                <a:cs typeface="Times New Roman" pitchFamily="18" charset="0"/>
              </a:rPr>
              <a:t>God is a consuming fire.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v.11</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smtClean="0">
                <a:latin typeface="Times New Roman" pitchFamily="18" charset="0"/>
                <a:cs typeface="Times New Roman" pitchFamily="18" charset="0"/>
              </a:rPr>
              <a:t>Similar to </a:t>
            </a:r>
            <a:r>
              <a:rPr lang="en-US" dirty="0" smtClean="0">
                <a:latin typeface="Times New Roman" pitchFamily="18" charset="0"/>
                <a:cs typeface="Times New Roman" pitchFamily="18" charset="0"/>
              </a:rPr>
              <a:t>Rev.19:20</a:t>
            </a:r>
          </a:p>
          <a:p>
            <a:pPr algn="ctr">
              <a:buNone/>
            </a:pPr>
            <a:r>
              <a:rPr lang="en-US" dirty="0" smtClean="0">
                <a:latin typeface="Times New Roman" pitchFamily="18" charset="0"/>
                <a:cs typeface="Times New Roman" pitchFamily="18" charset="0"/>
              </a:rPr>
              <a:t>The beast and the false prophet are institutions, not individuals.</a:t>
            </a:r>
          </a:p>
          <a:p>
            <a:pPr algn="ctr">
              <a:buNone/>
            </a:pPr>
            <a:r>
              <a:rPr lang="en-US" dirty="0" smtClean="0">
                <a:latin typeface="Times New Roman" pitchFamily="18" charset="0"/>
                <a:cs typeface="Times New Roman" pitchFamily="18" charset="0"/>
              </a:rPr>
              <a:t>The temporal papal empire and it’s supporter are ended as beasts.</a:t>
            </a:r>
          </a:p>
          <a:p>
            <a:pPr algn="ctr">
              <a:buNone/>
            </a:pPr>
            <a:r>
              <a:rPr lang="en-US" dirty="0" smtClean="0">
                <a:latin typeface="Times New Roman" pitchFamily="18" charset="0"/>
                <a:cs typeface="Times New Roman" pitchFamily="18" charset="0"/>
              </a:rPr>
              <a:t>The judgment of individuals comes in Rev.20:11-15.</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Two Kinds of Kingdoms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1. Kingdoms of this Earth</a:t>
            </a:r>
          </a:p>
          <a:p>
            <a:pPr algn="ctr">
              <a:buNone/>
            </a:pPr>
            <a:r>
              <a:rPr lang="en-US" dirty="0" smtClean="0">
                <a:latin typeface="Times New Roman" pitchFamily="18" charset="0"/>
                <a:cs typeface="Times New Roman" pitchFamily="18" charset="0"/>
              </a:rPr>
              <a:t>Political expediency</a:t>
            </a:r>
          </a:p>
          <a:p>
            <a:pPr algn="ctr">
              <a:buNone/>
            </a:pPr>
            <a:r>
              <a:rPr lang="en-US" dirty="0" smtClean="0">
                <a:latin typeface="Times New Roman" pitchFamily="18" charset="0"/>
                <a:cs typeface="Times New Roman" pitchFamily="18" charset="0"/>
              </a:rPr>
              <a:t>Might makes Right</a:t>
            </a:r>
          </a:p>
          <a:p>
            <a:pPr>
              <a:buNone/>
            </a:pPr>
            <a:r>
              <a:rPr lang="en-US" dirty="0" smtClean="0">
                <a:latin typeface="Times New Roman" pitchFamily="18" charset="0"/>
                <a:cs typeface="Times New Roman" pitchFamily="18" charset="0"/>
              </a:rPr>
              <a:t>                   2. Kingdom of God</a:t>
            </a:r>
          </a:p>
          <a:p>
            <a:pPr algn="ctr">
              <a:buNone/>
            </a:pPr>
            <a:r>
              <a:rPr lang="en-US" dirty="0" smtClean="0">
                <a:latin typeface="Times New Roman" pitchFamily="18" charset="0"/>
                <a:cs typeface="Times New Roman" pitchFamily="18" charset="0"/>
              </a:rPr>
              <a:t>Right makes Might</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2:44</a:t>
            </a:r>
          </a:p>
          <a:p>
            <a:pPr algn="ctr">
              <a:buNone/>
            </a:pPr>
            <a:r>
              <a:rPr lang="en-US" dirty="0" smtClean="0">
                <a:latin typeface="Times New Roman" pitchFamily="18" charset="0"/>
                <a:cs typeface="Times New Roman" pitchFamily="18" charset="0"/>
              </a:rPr>
              <a:t>After all the variations and fluctuations of rule and dominion among men, there would finally come a kingdom which is permanent because it is perfect.</a:t>
            </a:r>
          </a:p>
          <a:p>
            <a:pPr algn="ctr">
              <a:buNone/>
            </a:pPr>
            <a:r>
              <a:rPr lang="en-US" dirty="0" smtClean="0">
                <a:latin typeface="Times New Roman" pitchFamily="18" charset="0"/>
                <a:cs typeface="Times New Roman" pitchFamily="18" charset="0"/>
              </a:rPr>
              <a:t>v.14 is not the beginning of Christ’s reign, but a demonstration of it.</a:t>
            </a:r>
          </a:p>
          <a:p>
            <a:pPr algn="ctr">
              <a:buNone/>
            </a:pPr>
            <a:r>
              <a:rPr lang="en-US" dirty="0" smtClean="0">
                <a:latin typeface="Times New Roman" pitchFamily="18" charset="0"/>
                <a:cs typeface="Times New Roman" pitchFamily="18" charset="0"/>
              </a:rPr>
              <a:t>Comings of the Lord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lstStyle/>
          <a:p>
            <a:r>
              <a:rPr lang="en-US" dirty="0" smtClean="0">
                <a:latin typeface="Times New Roman" pitchFamily="18" charset="0"/>
                <a:cs typeface="Times New Roman" pitchFamily="18" charset="0"/>
              </a:rPr>
              <a:t>The Judgment Against the Little Horn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v.10—the judgment was set</a:t>
            </a:r>
          </a:p>
          <a:p>
            <a:pPr algn="ctr">
              <a:buNone/>
            </a:pPr>
            <a:r>
              <a:rPr lang="en-US" dirty="0" smtClean="0">
                <a:latin typeface="Times New Roman" pitchFamily="18" charset="0"/>
                <a:cs typeface="Times New Roman" pitchFamily="18" charset="0"/>
              </a:rPr>
              <a:t>v.26—the judgment shall sit</a:t>
            </a:r>
          </a:p>
          <a:p>
            <a:pPr algn="ctr">
              <a:buNone/>
            </a:pPr>
            <a:r>
              <a:rPr lang="en-US" dirty="0" smtClean="0">
                <a:latin typeface="Times New Roman" pitchFamily="18" charset="0"/>
                <a:cs typeface="Times New Roman" pitchFamily="18" charset="0"/>
              </a:rPr>
              <a:t>Destroyed by the brightness of the Lord’s final coming—2Thes.2:8</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Chapter 8</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3</a:t>
            </a:r>
            <a:r>
              <a:rPr lang="en-US" baseline="30000" dirty="0" smtClean="0">
                <a:latin typeface="Times New Roman" pitchFamily="18" charset="0"/>
                <a:cs typeface="Times New Roman" pitchFamily="18" charset="0"/>
              </a:rPr>
              <a:t>rd</a:t>
            </a:r>
            <a:r>
              <a:rPr lang="en-US" dirty="0" smtClean="0">
                <a:latin typeface="Times New Roman" pitchFamily="18" charset="0"/>
                <a:cs typeface="Times New Roman" pitchFamily="18" charset="0"/>
              </a:rPr>
              <a:t> year of Belshazzar—551-550BC</a:t>
            </a:r>
          </a:p>
          <a:p>
            <a:pPr algn="ctr">
              <a:buNone/>
            </a:pPr>
            <a:r>
              <a:rPr lang="en-US" dirty="0" smtClean="0">
                <a:latin typeface="Times New Roman" pitchFamily="18" charset="0"/>
                <a:cs typeface="Times New Roman" pitchFamily="18" charset="0"/>
              </a:rPr>
              <a:t>The vision at the first—chapter 7</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err="1" smtClean="0">
                <a:latin typeface="Times New Roman" pitchFamily="18" charset="0"/>
                <a:cs typeface="Times New Roman" pitchFamily="18" charset="0"/>
              </a:rPr>
              <a:t>Shushan</a:t>
            </a:r>
            <a:r>
              <a:rPr lang="en-US" dirty="0" smtClean="0">
                <a:latin typeface="Times New Roman" pitchFamily="18" charset="0"/>
                <a:cs typeface="Times New Roman" pitchFamily="18" charset="0"/>
              </a:rPr>
              <a:t>—Susa </a:t>
            </a:r>
          </a:p>
          <a:p>
            <a:pPr algn="ctr">
              <a:buNone/>
            </a:pPr>
            <a:r>
              <a:rPr lang="en-US" dirty="0" smtClean="0">
                <a:latin typeface="Times New Roman" pitchFamily="18" charset="0"/>
                <a:cs typeface="Times New Roman" pitchFamily="18" charset="0"/>
              </a:rPr>
              <a:t>Elam—earlier name for Persia</a:t>
            </a:r>
          </a:p>
          <a:p>
            <a:pPr algn="ctr">
              <a:buNone/>
            </a:pPr>
            <a:r>
              <a:rPr lang="en-US" dirty="0" err="1" smtClean="0">
                <a:latin typeface="Times New Roman" pitchFamily="18" charset="0"/>
                <a:cs typeface="Times New Roman" pitchFamily="18" charset="0"/>
              </a:rPr>
              <a:t>Ulai</a:t>
            </a:r>
            <a:r>
              <a:rPr lang="en-US" dirty="0" smtClean="0">
                <a:latin typeface="Times New Roman" pitchFamily="18" charset="0"/>
                <a:cs typeface="Times New Roman" pitchFamily="18" charset="0"/>
              </a:rPr>
              <a:t> became part of Tigris and Euphrates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v.3,4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lstStyle/>
          <a:p>
            <a:pPr algn="ctr">
              <a:buNone/>
            </a:pPr>
            <a:r>
              <a:rPr lang="en-US" dirty="0" smtClean="0">
                <a:latin typeface="Times New Roman" pitchFamily="18" charset="0"/>
                <a:cs typeface="Times New Roman" pitchFamily="18" charset="0"/>
              </a:rPr>
              <a:t>Ram—v.20 (Medes and Persians)</a:t>
            </a:r>
          </a:p>
          <a:p>
            <a:pPr algn="ctr">
              <a:buNone/>
            </a:pPr>
            <a:r>
              <a:rPr lang="en-US" dirty="0" smtClean="0">
                <a:latin typeface="Times New Roman" pitchFamily="18" charset="0"/>
                <a:cs typeface="Times New Roman" pitchFamily="18" charset="0"/>
              </a:rPr>
              <a:t>Westward—Babylon, Mesopotamia, Syria, Asia Minor</a:t>
            </a:r>
          </a:p>
          <a:p>
            <a:pPr algn="ctr">
              <a:buNone/>
            </a:pPr>
            <a:r>
              <a:rPr lang="en-US" dirty="0" smtClean="0">
                <a:latin typeface="Times New Roman" pitchFamily="18" charset="0"/>
                <a:cs typeface="Times New Roman" pitchFamily="18" charset="0"/>
              </a:rPr>
              <a:t>Northward—Armenia, Caspian Sea, Iberia</a:t>
            </a:r>
          </a:p>
          <a:p>
            <a:pPr algn="ctr">
              <a:buNone/>
            </a:pPr>
            <a:r>
              <a:rPr lang="en-US" dirty="0" smtClean="0">
                <a:latin typeface="Times New Roman" pitchFamily="18" charset="0"/>
                <a:cs typeface="Times New Roman" pitchFamily="18" charset="0"/>
              </a:rPr>
              <a:t>Southward—Ethiopia, Egypt, </a:t>
            </a:r>
            <a:r>
              <a:rPr lang="en-US" dirty="0" err="1" smtClean="0">
                <a:latin typeface="Times New Roman" pitchFamily="18" charset="0"/>
                <a:cs typeface="Times New Roman" pitchFamily="18" charset="0"/>
              </a:rPr>
              <a:t>Lybia</a:t>
            </a:r>
            <a:r>
              <a:rPr lang="en-US" dirty="0" smtClean="0">
                <a:latin typeface="Times New Roman" pitchFamily="18" charset="0"/>
                <a:cs typeface="Times New Roman" pitchFamily="18" charset="0"/>
              </a:rPr>
              <a:t>, Israel</a:t>
            </a:r>
          </a:p>
          <a:p>
            <a:pPr algn="ctr">
              <a:buNone/>
            </a:pPr>
            <a:r>
              <a:rPr lang="en-US" dirty="0" smtClean="0">
                <a:latin typeface="Times New Roman" pitchFamily="18" charset="0"/>
                <a:cs typeface="Times New Roman" pitchFamily="18" charset="0"/>
              </a:rPr>
              <a:t>His will—Isa.10:5-7</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vs.5-7</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He Goat—Macedonian (Greek) Empire</a:t>
            </a:r>
          </a:p>
          <a:p>
            <a:pPr algn="ctr">
              <a:buNone/>
            </a:pPr>
            <a:r>
              <a:rPr lang="en-US" dirty="0" smtClean="0">
                <a:latin typeface="Times New Roman" pitchFamily="18" charset="0"/>
                <a:cs typeface="Times New Roman" pitchFamily="18" charset="0"/>
              </a:rPr>
              <a:t>Notable Horn—Alexander the Great (v.21)</a:t>
            </a:r>
          </a:p>
          <a:p>
            <a:pPr algn="ctr">
              <a:buNone/>
            </a:pPr>
            <a:endParaRPr lang="en-US" dirty="0" smtClean="0">
              <a:latin typeface="Times New Roman" pitchFamily="18" charset="0"/>
              <a:cs typeface="Times New Roman" pitchFamily="18" charset="0"/>
            </a:endParaRPr>
          </a:p>
          <a:p>
            <a:pPr algn="ctr">
              <a:buNone/>
            </a:pPr>
            <a:endParaRPr lang="en-US" dirty="0" smtClean="0">
              <a:latin typeface="Times New Roman" pitchFamily="18" charset="0"/>
              <a:cs typeface="Times New Roman" pitchFamily="18" charset="0"/>
            </a:endParaRP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v.8</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Broken—Alexander died 323BC</a:t>
            </a:r>
          </a:p>
          <a:p>
            <a:pPr algn="ctr">
              <a:buNone/>
            </a:pPr>
            <a:r>
              <a:rPr lang="en-US" i="1" dirty="0" err="1" smtClean="0">
                <a:latin typeface="Times New Roman" pitchFamily="18" charset="0"/>
                <a:cs typeface="Times New Roman" pitchFamily="18" charset="0"/>
              </a:rPr>
              <a:t>koine</a:t>
            </a:r>
            <a:r>
              <a:rPr lang="en-US" i="1" dirty="0" smtClean="0">
                <a:latin typeface="Times New Roman" pitchFamily="18" charset="0"/>
                <a:cs typeface="Times New Roman" pitchFamily="18" charset="0"/>
              </a:rPr>
              <a:t> </a:t>
            </a:r>
          </a:p>
          <a:p>
            <a:pPr algn="ctr">
              <a:buNone/>
            </a:pPr>
            <a:r>
              <a:rPr lang="en-US" dirty="0" smtClean="0">
                <a:latin typeface="Times New Roman" pitchFamily="18" charset="0"/>
                <a:cs typeface="Times New Roman" pitchFamily="18" charset="0"/>
              </a:rPr>
              <a:t>Four Notable Ones:</a:t>
            </a:r>
          </a:p>
          <a:p>
            <a:pPr algn="ctr">
              <a:buNone/>
            </a:pPr>
            <a:r>
              <a:rPr lang="en-US" dirty="0" smtClean="0">
                <a:latin typeface="Times New Roman" pitchFamily="18" charset="0"/>
                <a:cs typeface="Times New Roman" pitchFamily="18" charset="0"/>
              </a:rPr>
              <a:t>Seleucus, Ptolemy, Lysimachus, </a:t>
            </a:r>
            <a:r>
              <a:rPr lang="en-US" dirty="0" err="1" smtClean="0">
                <a:latin typeface="Times New Roman" pitchFamily="18" charset="0"/>
                <a:cs typeface="Times New Roman" pitchFamily="18" charset="0"/>
              </a:rPr>
              <a:t>Cassander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v.9</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Little Horn</a:t>
            </a:r>
          </a:p>
          <a:p>
            <a:pPr algn="ctr">
              <a:buNone/>
            </a:pPr>
            <a:r>
              <a:rPr lang="en-US" dirty="0" smtClean="0">
                <a:latin typeface="Times New Roman" pitchFamily="18" charset="0"/>
                <a:cs typeface="Times New Roman" pitchFamily="18" charset="0"/>
              </a:rPr>
              <a:t>The 8</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of the Seleucid kings:</a:t>
            </a:r>
          </a:p>
          <a:p>
            <a:pPr algn="ctr">
              <a:buNone/>
            </a:pPr>
            <a:r>
              <a:rPr lang="en-US" dirty="0" smtClean="0">
                <a:latin typeface="Times New Roman" pitchFamily="18" charset="0"/>
                <a:cs typeface="Times New Roman" pitchFamily="18" charset="0"/>
              </a:rPr>
              <a:t>Antiochus </a:t>
            </a:r>
            <a:r>
              <a:rPr lang="en-US" dirty="0" err="1" smtClean="0">
                <a:latin typeface="Times New Roman" pitchFamily="18" charset="0"/>
                <a:cs typeface="Times New Roman" pitchFamily="18" charset="0"/>
              </a:rPr>
              <a:t>Epiphanes</a:t>
            </a:r>
            <a:r>
              <a:rPr lang="en-US" dirty="0" smtClean="0">
                <a:latin typeface="Times New Roman" pitchFamily="18" charset="0"/>
                <a:cs typeface="Times New Roman" pitchFamily="18" charset="0"/>
              </a:rPr>
              <a:t> 175-164BC</a:t>
            </a:r>
          </a:p>
          <a:p>
            <a:pPr algn="ctr">
              <a:buNone/>
            </a:pPr>
            <a:r>
              <a:rPr lang="en-US" dirty="0" smtClean="0">
                <a:latin typeface="Times New Roman" pitchFamily="18" charset="0"/>
                <a:cs typeface="Times New Roman" pitchFamily="18" charset="0"/>
              </a:rPr>
              <a:t>South—Egypt</a:t>
            </a:r>
          </a:p>
          <a:p>
            <a:pPr algn="ctr">
              <a:buNone/>
            </a:pPr>
            <a:r>
              <a:rPr lang="en-US" dirty="0" smtClean="0">
                <a:latin typeface="Times New Roman" pitchFamily="18" charset="0"/>
                <a:cs typeface="Times New Roman" pitchFamily="18" charset="0"/>
              </a:rPr>
              <a:t>East—</a:t>
            </a:r>
            <a:r>
              <a:rPr lang="en-US" dirty="0" err="1" smtClean="0">
                <a:latin typeface="Times New Roman" pitchFamily="18" charset="0"/>
                <a:cs typeface="Times New Roman" pitchFamily="18" charset="0"/>
              </a:rPr>
              <a:t>Medo</a:t>
            </a:r>
            <a:r>
              <a:rPr lang="en-US" dirty="0" smtClean="0">
                <a:latin typeface="Times New Roman" pitchFamily="18" charset="0"/>
                <a:cs typeface="Times New Roman" pitchFamily="18" charset="0"/>
              </a:rPr>
              <a:t>-Persia</a:t>
            </a:r>
          </a:p>
          <a:p>
            <a:pPr algn="ctr">
              <a:buNone/>
            </a:pPr>
            <a:r>
              <a:rPr lang="en-US" dirty="0" smtClean="0">
                <a:latin typeface="Times New Roman" pitchFamily="18" charset="0"/>
                <a:cs typeface="Times New Roman" pitchFamily="18" charset="0"/>
              </a:rPr>
              <a:t>Pleasant Land—Israel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vs.10-11</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Host of Heaven, Stars—People</a:t>
            </a:r>
          </a:p>
          <a:p>
            <a:pPr algn="ctr">
              <a:buNone/>
            </a:pPr>
            <a:r>
              <a:rPr lang="en-US" dirty="0" smtClean="0">
                <a:latin typeface="Times New Roman" pitchFamily="18" charset="0"/>
                <a:cs typeface="Times New Roman" pitchFamily="18" charset="0"/>
              </a:rPr>
              <a:t>Prince of the Host—Israel’s Priest</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2,300 evenings and mornings</a:t>
            </a:r>
          </a:p>
          <a:p>
            <a:pPr algn="ctr">
              <a:buNone/>
            </a:pP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ereb</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boqer</a:t>
            </a:r>
            <a:r>
              <a:rPr lang="en-US" dirty="0" smtClean="0">
                <a:latin typeface="Times New Roman" pitchFamily="18" charset="0"/>
                <a:cs typeface="Times New Roman" pitchFamily="18" charset="0"/>
              </a:rPr>
              <a:t>”—evenings and mornings</a:t>
            </a:r>
          </a:p>
          <a:p>
            <a:pPr algn="ctr">
              <a:buNone/>
            </a:pP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yom</a:t>
            </a:r>
            <a:r>
              <a:rPr lang="en-US" dirty="0" smtClean="0">
                <a:latin typeface="Times New Roman" pitchFamily="18" charset="0"/>
                <a:cs typeface="Times New Roman" pitchFamily="18" charset="0"/>
              </a:rPr>
              <a:t>” is the usual word for day</a:t>
            </a:r>
          </a:p>
          <a:p>
            <a:pPr algn="ctr">
              <a:buNone/>
            </a:pPr>
            <a:r>
              <a:rPr lang="en-US" dirty="0" smtClean="0">
                <a:latin typeface="Times New Roman" pitchFamily="18" charset="0"/>
                <a:cs typeface="Times New Roman" pitchFamily="18" charset="0"/>
              </a:rPr>
              <a:t>Genesis 1</a:t>
            </a:r>
          </a:p>
          <a:p>
            <a:pPr algn="ctr">
              <a:buNone/>
            </a:pPr>
            <a:r>
              <a:rPr lang="en-US" dirty="0" smtClean="0">
                <a:latin typeface="Times New Roman" pitchFamily="18" charset="0"/>
                <a:cs typeface="Times New Roman" pitchFamily="18" charset="0"/>
              </a:rPr>
              <a:t>1,150 days=three years and two months</a:t>
            </a:r>
          </a:p>
          <a:p>
            <a:pPr algn="ctr">
              <a:buNone/>
            </a:pPr>
            <a:r>
              <a:rPr lang="en-US" dirty="0" smtClean="0">
                <a:latin typeface="Times New Roman" pitchFamily="18" charset="0"/>
                <a:cs typeface="Times New Roman" pitchFamily="18" charset="0"/>
              </a:rPr>
              <a:t>167-164BC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holographic image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v.16</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lstStyle/>
          <a:p>
            <a:pPr algn="ctr">
              <a:buNone/>
            </a:pPr>
            <a:r>
              <a:rPr lang="en-US" dirty="0" smtClean="0">
                <a:latin typeface="Times New Roman" pitchFamily="18" charset="0"/>
                <a:cs typeface="Times New Roman" pitchFamily="18" charset="0"/>
              </a:rPr>
              <a:t>Daniel is the only O.T. book where angels are named.</a:t>
            </a:r>
          </a:p>
          <a:p>
            <a:pPr algn="ctr">
              <a:buNone/>
            </a:pPr>
            <a:r>
              <a:rPr lang="en-US" smtClean="0">
                <a:latin typeface="Times New Roman" pitchFamily="18" charset="0"/>
                <a:cs typeface="Times New Roman" pitchFamily="18" charset="0"/>
              </a:rPr>
              <a:t>N.T.—Luke, Jude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v.17</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time of the end </a:t>
            </a:r>
          </a:p>
          <a:p>
            <a:pPr algn="ctr">
              <a:buNone/>
            </a:pPr>
            <a:r>
              <a:rPr lang="en-US" dirty="0" smtClean="0">
                <a:latin typeface="Times New Roman" pitchFamily="18" charset="0"/>
                <a:cs typeface="Times New Roman" pitchFamily="18" charset="0"/>
              </a:rPr>
              <a:t>1Cor.10:11</a:t>
            </a:r>
          </a:p>
          <a:p>
            <a:pPr algn="ctr">
              <a:buNone/>
            </a:pPr>
            <a:r>
              <a:rPr lang="en-US" dirty="0" smtClean="0">
                <a:latin typeface="Times New Roman" pitchFamily="18" charset="0"/>
                <a:cs typeface="Times New Roman" pitchFamily="18" charset="0"/>
              </a:rPr>
              <a:t>Isa.2:2</a:t>
            </a:r>
          </a:p>
          <a:p>
            <a:pPr algn="ctr">
              <a:buNone/>
            </a:pPr>
            <a:r>
              <a:rPr lang="en-US" dirty="0" smtClean="0">
                <a:latin typeface="Times New Roman" pitchFamily="18" charset="0"/>
                <a:cs typeface="Times New Roman" pitchFamily="18" charset="0"/>
              </a:rPr>
              <a:t>Heb.1:2</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v.19</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lstStyle/>
          <a:p>
            <a:pPr algn="ctr">
              <a:buNone/>
            </a:pPr>
            <a:r>
              <a:rPr lang="en-US" dirty="0" smtClean="0">
                <a:latin typeface="Times New Roman" pitchFamily="18" charset="0"/>
                <a:cs typeface="Times New Roman" pitchFamily="18" charset="0"/>
              </a:rPr>
              <a:t>the end will be at the appointed time</a:t>
            </a:r>
          </a:p>
          <a:p>
            <a:pPr algn="ctr">
              <a:buNone/>
            </a:pPr>
            <a:r>
              <a:rPr lang="en-US" dirty="0" smtClean="0">
                <a:latin typeface="Times New Roman" pitchFamily="18" charset="0"/>
                <a:cs typeface="Times New Roman" pitchFamily="18" charset="0"/>
              </a:rPr>
              <a:t>Gen.15—the iniquity of the Amorites is not yet full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v.23</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irreligion in the Judaism of that time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Prince of princes is God</a:t>
            </a:r>
          </a:p>
          <a:p>
            <a:pPr algn="ctr">
              <a:buNone/>
            </a:pPr>
            <a:r>
              <a:rPr lang="en-US" dirty="0" smtClean="0">
                <a:latin typeface="Times New Roman" pitchFamily="18" charset="0"/>
                <a:cs typeface="Times New Roman" pitchFamily="18" charset="0"/>
              </a:rPr>
              <a:t>broken without hand—by divine agency</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v.26</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vision shall be for many days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Daniel 9</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May be the most important Messianic prophecy in the Old Testament</a:t>
            </a:r>
          </a:p>
          <a:p>
            <a:pPr algn="ctr">
              <a:buNone/>
            </a:pPr>
            <a:r>
              <a:rPr lang="en-US" dirty="0" smtClean="0">
                <a:latin typeface="Times New Roman" pitchFamily="18" charset="0"/>
                <a:cs typeface="Times New Roman" pitchFamily="18" charset="0"/>
              </a:rPr>
              <a:t>v.1—first year of Darius:  539-538BC</a:t>
            </a:r>
          </a:p>
          <a:p>
            <a:pPr algn="ctr">
              <a:buNone/>
            </a:pPr>
            <a:r>
              <a:rPr lang="en-US" dirty="0" err="1" smtClean="0">
                <a:latin typeface="Times New Roman" pitchFamily="18" charset="0"/>
                <a:cs typeface="Times New Roman" pitchFamily="18" charset="0"/>
              </a:rPr>
              <a:t>Ahasuerus</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Astyages</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v.2—Jeremiah 25:11-12</a:t>
            </a:r>
          </a:p>
          <a:p>
            <a:pPr algn="ctr">
              <a:buNone/>
            </a:pPr>
            <a:r>
              <a:rPr lang="en-US" dirty="0" smtClean="0">
                <a:latin typeface="Times New Roman" pitchFamily="18" charset="0"/>
                <a:cs typeface="Times New Roman" pitchFamily="18" charset="0"/>
              </a:rPr>
              <a:t>Jeremiah 29:10</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v.3</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serious way Daniel approaches God</a:t>
            </a:r>
          </a:p>
          <a:p>
            <a:pPr algn="ctr">
              <a:buNone/>
            </a:pPr>
            <a:r>
              <a:rPr lang="en-US" dirty="0" smtClean="0">
                <a:latin typeface="Times New Roman" pitchFamily="18" charset="0"/>
                <a:cs typeface="Times New Roman" pitchFamily="18" charset="0"/>
              </a:rPr>
              <a:t>Fasting, mourning dress, ashes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We have sinned.</a:t>
            </a:r>
          </a:p>
          <a:p>
            <a:pPr algn="ctr">
              <a:buNone/>
            </a:pPr>
            <a:r>
              <a:rPr lang="en-US" dirty="0" smtClean="0">
                <a:latin typeface="Times New Roman" pitchFamily="18" charset="0"/>
                <a:cs typeface="Times New Roman" pitchFamily="18" charset="0"/>
              </a:rPr>
              <a:t>Daniel includes himself, </a:t>
            </a:r>
            <a:r>
              <a:rPr lang="en-US" dirty="0" err="1" smtClean="0">
                <a:latin typeface="Times New Roman" pitchFamily="18" charset="0"/>
                <a:cs typeface="Times New Roman" pitchFamily="18" charset="0"/>
              </a:rPr>
              <a:t>tho</a:t>
            </a:r>
            <a:r>
              <a:rPr lang="en-US" dirty="0" smtClean="0">
                <a:latin typeface="Times New Roman" pitchFamily="18" charset="0"/>
                <a:cs typeface="Times New Roman" pitchFamily="18" charset="0"/>
              </a:rPr>
              <a:t> he’s been faithful.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vs.7,8</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Confusion of faces</a:t>
            </a:r>
          </a:p>
          <a:p>
            <a:pPr algn="ctr">
              <a:buNone/>
            </a:pPr>
            <a:r>
              <a:rPr lang="en-US" dirty="0" smtClean="0">
                <a:latin typeface="Times New Roman" pitchFamily="18" charset="0"/>
                <a:cs typeface="Times New Roman" pitchFamily="18" charset="0"/>
              </a:rPr>
              <a:t>shame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v.12</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Destruction of Jerusalem by Babylon was unequaled</a:t>
            </a:r>
          </a:p>
          <a:p>
            <a:pPr algn="ctr">
              <a:buNone/>
            </a:pPr>
            <a:r>
              <a:rPr lang="en-US" dirty="0" smtClean="0">
                <a:latin typeface="Times New Roman" pitchFamily="18" charset="0"/>
                <a:cs typeface="Times New Roman" pitchFamily="18" charset="0"/>
              </a:rPr>
              <a:t>Jesus said next time (70AD) would be worse</a:t>
            </a:r>
          </a:p>
          <a:p>
            <a:pPr algn="ctr">
              <a:buNone/>
            </a:pPr>
            <a:r>
              <a:rPr lang="en-US" dirty="0" smtClean="0">
                <a:latin typeface="Times New Roman" pitchFamily="18" charset="0"/>
                <a:cs typeface="Times New Roman" pitchFamily="18" charset="0"/>
              </a:rPr>
              <a:t>v.16—let your anger be turned away from your city Jerusalem</a:t>
            </a:r>
          </a:p>
          <a:p>
            <a:pPr algn="ctr">
              <a:buNone/>
            </a:pPr>
            <a:r>
              <a:rPr lang="en-US" dirty="0" smtClean="0">
                <a:latin typeface="Times New Roman" pitchFamily="18" charset="0"/>
                <a:cs typeface="Times New Roman" pitchFamily="18" charset="0"/>
              </a:rPr>
              <a:t>v.18—the city called by your name</a:t>
            </a:r>
          </a:p>
          <a:p>
            <a:pPr algn="ctr">
              <a:buNone/>
            </a:pPr>
            <a:r>
              <a:rPr lang="en-US" dirty="0" smtClean="0">
                <a:latin typeface="Times New Roman" pitchFamily="18" charset="0"/>
                <a:cs typeface="Times New Roman" pitchFamily="18" charset="0"/>
              </a:rPr>
              <a:t>v.19—forgive, hearken, do, defer not—</a:t>
            </a:r>
          </a:p>
          <a:p>
            <a:pPr algn="ctr">
              <a:buNone/>
            </a:pPr>
            <a:r>
              <a:rPr lang="en-US" dirty="0" smtClean="0">
                <a:latin typeface="Times New Roman" pitchFamily="18" charset="0"/>
                <a:cs typeface="Times New Roman" pitchFamily="18" charset="0"/>
              </a:rPr>
              <a:t>for </a:t>
            </a:r>
            <a:r>
              <a:rPr lang="en-US" dirty="0" err="1" smtClean="0">
                <a:latin typeface="Times New Roman" pitchFamily="18" charset="0"/>
                <a:cs typeface="Times New Roman" pitchFamily="18" charset="0"/>
              </a:rPr>
              <a:t>thine</a:t>
            </a:r>
            <a:r>
              <a:rPr lang="en-US" dirty="0" smtClean="0">
                <a:latin typeface="Times New Roman" pitchFamily="18" charset="0"/>
                <a:cs typeface="Times New Roman" pitchFamily="18" charset="0"/>
              </a:rPr>
              <a:t> own sake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v.21</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Gabriel (8:16)</a:t>
            </a:r>
          </a:p>
          <a:p>
            <a:pPr algn="ctr">
              <a:buNone/>
            </a:pPr>
            <a:r>
              <a:rPr lang="en-US" dirty="0" smtClean="0">
                <a:latin typeface="Times New Roman" pitchFamily="18" charset="0"/>
                <a:cs typeface="Times New Roman" pitchFamily="18" charset="0"/>
              </a:rPr>
              <a:t>Got the command at v.4 and tells Daniel about it at v.23</a:t>
            </a:r>
          </a:p>
          <a:p>
            <a:pPr algn="ctr">
              <a:buNone/>
            </a:pPr>
            <a:r>
              <a:rPr lang="en-US" dirty="0" smtClean="0">
                <a:latin typeface="Times New Roman" pitchFamily="18" charset="0"/>
                <a:cs typeface="Times New Roman" pitchFamily="18" charset="0"/>
              </a:rPr>
              <a:t>What’s going to happen to Jerusalem, and to my people?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 24-27</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There would be 70 weeks, dated from the</a:t>
            </a:r>
          </a:p>
          <a:p>
            <a:pPr algn="ctr">
              <a:buNone/>
            </a:pPr>
            <a:r>
              <a:rPr lang="en-US" dirty="0" smtClean="0">
                <a:latin typeface="Times New Roman" pitchFamily="18" charset="0"/>
                <a:cs typeface="Times New Roman" pitchFamily="18" charset="0"/>
              </a:rPr>
              <a:t>command (v.25) to restore and to build Jerusalem</a:t>
            </a:r>
          </a:p>
          <a:p>
            <a:pPr algn="ctr">
              <a:buNone/>
            </a:pPr>
            <a:r>
              <a:rPr lang="en-US" dirty="0" smtClean="0">
                <a:latin typeface="Times New Roman" pitchFamily="18" charset="0"/>
                <a:cs typeface="Times New Roman" pitchFamily="18" charset="0"/>
              </a:rPr>
              <a:t>490 literal days is less than two years</a:t>
            </a:r>
          </a:p>
          <a:p>
            <a:pPr algn="ctr">
              <a:buNone/>
            </a:pPr>
            <a:r>
              <a:rPr lang="en-US" dirty="0" smtClean="0">
                <a:latin typeface="Times New Roman" pitchFamily="18" charset="0"/>
                <a:cs typeface="Times New Roman" pitchFamily="18" charset="0"/>
              </a:rPr>
              <a:t>Within 490 years of that decree, a new kingdom will be established which shall never be destroyed (2:44)</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Prediction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Seven weeks (49 yrs.)—city rebuilt</a:t>
            </a:r>
          </a:p>
          <a:p>
            <a:pPr algn="ctr">
              <a:buNone/>
            </a:pPr>
            <a:r>
              <a:rPr lang="en-US" dirty="0" smtClean="0">
                <a:latin typeface="Times New Roman" pitchFamily="18" charset="0"/>
                <a:cs typeface="Times New Roman" pitchFamily="18" charset="0"/>
              </a:rPr>
              <a:t>The next 62 weeks (434 yrs.)—Messiah anointed</a:t>
            </a:r>
          </a:p>
          <a:p>
            <a:pPr algn="ctr">
              <a:buNone/>
            </a:pPr>
            <a:r>
              <a:rPr lang="en-US" dirty="0" smtClean="0">
                <a:latin typeface="Times New Roman" pitchFamily="18" charset="0"/>
                <a:cs typeface="Times New Roman" pitchFamily="18" charset="0"/>
              </a:rPr>
              <a:t>By the completion of the 70 weeks (490 yrs.), we would see the confirmation of the covenant with many.</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Four Decrees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AutoNum type="arabicPeriod"/>
            </a:pPr>
            <a:r>
              <a:rPr lang="en-US" dirty="0" smtClean="0">
                <a:latin typeface="Times New Roman" pitchFamily="18" charset="0"/>
                <a:cs typeface="Times New Roman" pitchFamily="18" charset="0"/>
              </a:rPr>
              <a:t>Cyrus, 536BC:  Ezra 1:2-4</a:t>
            </a:r>
          </a:p>
          <a:p>
            <a:pPr marL="514350" indent="-514350">
              <a:buAutoNum type="arabicPeriod"/>
            </a:pPr>
            <a:r>
              <a:rPr lang="en-US" dirty="0" smtClean="0">
                <a:latin typeface="Times New Roman" pitchFamily="18" charset="0"/>
                <a:cs typeface="Times New Roman" pitchFamily="18" charset="0"/>
              </a:rPr>
              <a:t>Darius </a:t>
            </a:r>
            <a:r>
              <a:rPr lang="en-US" dirty="0" err="1" smtClean="0">
                <a:latin typeface="Times New Roman" pitchFamily="18" charset="0"/>
                <a:cs typeface="Times New Roman" pitchFamily="18" charset="0"/>
              </a:rPr>
              <a:t>Hystaspes</a:t>
            </a:r>
            <a:r>
              <a:rPr lang="en-US" dirty="0" smtClean="0">
                <a:latin typeface="Times New Roman" pitchFamily="18" charset="0"/>
                <a:cs typeface="Times New Roman" pitchFamily="18" charset="0"/>
              </a:rPr>
              <a:t>, 519BC:  Ezra 6:1-12</a:t>
            </a:r>
          </a:p>
          <a:p>
            <a:pPr marL="514350" indent="-514350">
              <a:buAutoNum type="arabicPeriod"/>
            </a:pPr>
            <a:r>
              <a:rPr lang="en-US" dirty="0" err="1" smtClean="0">
                <a:latin typeface="Times New Roman" pitchFamily="18" charset="0"/>
                <a:cs typeface="Times New Roman" pitchFamily="18" charset="0"/>
              </a:rPr>
              <a:t>Artaxerxes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Longimanus</a:t>
            </a:r>
            <a:r>
              <a:rPr lang="en-US" dirty="0" smtClean="0">
                <a:latin typeface="Times New Roman" pitchFamily="18" charset="0"/>
                <a:cs typeface="Times New Roman" pitchFamily="18" charset="0"/>
              </a:rPr>
              <a:t>:  7</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yr:  Ezra 7:11-26</a:t>
            </a:r>
          </a:p>
          <a:p>
            <a:pPr marL="514350" indent="-514350">
              <a:buAutoNum type="arabicPeriod"/>
            </a:pPr>
            <a:r>
              <a:rPr lang="en-US" dirty="0" err="1" smtClean="0">
                <a:latin typeface="Times New Roman" pitchFamily="18" charset="0"/>
                <a:cs typeface="Times New Roman" pitchFamily="18" charset="0"/>
              </a:rPr>
              <a:t>Artaxerxes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Longimanus</a:t>
            </a:r>
            <a:r>
              <a:rPr lang="en-US" dirty="0" smtClean="0">
                <a:latin typeface="Times New Roman" pitchFamily="18" charset="0"/>
                <a:cs typeface="Times New Roman" pitchFamily="18" charset="0"/>
              </a:rPr>
              <a:t>: 20</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yr:  Neh. 2:1-8</a:t>
            </a:r>
          </a:p>
          <a:p>
            <a:pPr marL="514350" indent="-514350" algn="ctr">
              <a:buNone/>
            </a:pPr>
            <a:r>
              <a:rPr lang="en-US" dirty="0" smtClean="0">
                <a:latin typeface="Times New Roman" pitchFamily="18" charset="0"/>
                <a:cs typeface="Times New Roman" pitchFamily="18" charset="0"/>
              </a:rPr>
              <a:t>When did </a:t>
            </a:r>
            <a:r>
              <a:rPr lang="en-US" dirty="0" err="1" smtClean="0">
                <a:latin typeface="Times New Roman" pitchFamily="18" charset="0"/>
                <a:cs typeface="Times New Roman" pitchFamily="18" charset="0"/>
              </a:rPr>
              <a:t>Artaxerxes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Longimanus</a:t>
            </a:r>
            <a:r>
              <a:rPr lang="en-US" dirty="0" smtClean="0">
                <a:latin typeface="Times New Roman" pitchFamily="18" charset="0"/>
                <a:cs typeface="Times New Roman" pitchFamily="18" charset="0"/>
              </a:rPr>
              <a:t> begin to reign?</a:t>
            </a:r>
          </a:p>
          <a:p>
            <a:pPr marL="514350" indent="-514350"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4800"/>
            <a:ext cx="8229600" cy="6553200"/>
          </a:xfrm>
        </p:spPr>
        <p:txBody>
          <a:bodyPr>
            <a:normAutofit/>
          </a:bodyPr>
          <a:lstStyle/>
          <a:p>
            <a:pPr algn="ctr">
              <a:buNone/>
            </a:pPr>
            <a:r>
              <a:rPr lang="en-US" dirty="0" smtClean="0">
                <a:latin typeface="Times New Roman" pitchFamily="18" charset="0"/>
                <a:cs typeface="Times New Roman" pitchFamily="18" charset="0"/>
              </a:rPr>
              <a:t>The Canon of Ptolemy</a:t>
            </a:r>
          </a:p>
          <a:p>
            <a:pPr algn="ctr">
              <a:buNone/>
            </a:pPr>
            <a:r>
              <a:rPr lang="en-US" dirty="0" smtClean="0">
                <a:latin typeface="Times New Roman" pitchFamily="18" charset="0"/>
                <a:cs typeface="Times New Roman" pitchFamily="18" charset="0"/>
              </a:rPr>
              <a:t>Ussher</a:t>
            </a:r>
          </a:p>
          <a:p>
            <a:pPr algn="ctr">
              <a:buNone/>
            </a:pPr>
            <a:r>
              <a:rPr lang="en-US" dirty="0" smtClean="0">
                <a:latin typeface="Times New Roman" pitchFamily="18" charset="0"/>
                <a:cs typeface="Times New Roman" pitchFamily="18" charset="0"/>
              </a:rPr>
              <a:t>486BC-------------------?----------------424/423BC</a:t>
            </a:r>
          </a:p>
          <a:p>
            <a:pPr>
              <a:buNone/>
            </a:pPr>
            <a:r>
              <a:rPr lang="en-US" dirty="0" smtClean="0">
                <a:latin typeface="Times New Roman" pitchFamily="18" charset="0"/>
                <a:cs typeface="Times New Roman" pitchFamily="18" charset="0"/>
              </a:rPr>
              <a:t>Xerxes                             </a:t>
            </a:r>
            <a:r>
              <a:rPr lang="en-US" dirty="0" err="1" smtClean="0">
                <a:latin typeface="Times New Roman" pitchFamily="18" charset="0"/>
                <a:cs typeface="Times New Roman" pitchFamily="18" charset="0"/>
              </a:rPr>
              <a:t>Artaxerxes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Longimanus</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Thucydides </a:t>
            </a:r>
          </a:p>
          <a:p>
            <a:pPr algn="ctr">
              <a:buNone/>
            </a:pPr>
            <a:r>
              <a:rPr lang="en-US" dirty="0" smtClean="0">
                <a:latin typeface="Times New Roman" pitchFamily="18" charset="0"/>
                <a:cs typeface="Times New Roman" pitchFamily="18" charset="0"/>
              </a:rPr>
              <a:t>Plutarch</a:t>
            </a:r>
          </a:p>
          <a:p>
            <a:pPr algn="ctr">
              <a:buNone/>
            </a:pPr>
            <a:r>
              <a:rPr lang="en-US" dirty="0" err="1" smtClean="0">
                <a:latin typeface="Times New Roman" pitchFamily="18" charset="0"/>
                <a:cs typeface="Times New Roman" pitchFamily="18" charset="0"/>
              </a:rPr>
              <a:t>Charon</a:t>
            </a:r>
            <a:r>
              <a:rPr lang="en-US" dirty="0" smtClean="0">
                <a:latin typeface="Times New Roman" pitchFamily="18" charset="0"/>
                <a:cs typeface="Times New Roman" pitchFamily="18" charset="0"/>
              </a:rPr>
              <a:t> of </a:t>
            </a:r>
            <a:r>
              <a:rPr lang="en-US" dirty="0" err="1" smtClean="0">
                <a:latin typeface="Times New Roman" pitchFamily="18" charset="0"/>
                <a:cs typeface="Times New Roman" pitchFamily="18" charset="0"/>
              </a:rPr>
              <a:t>Lampsacus</a:t>
            </a:r>
            <a:endParaRPr lang="en-US" dirty="0" smtClean="0">
              <a:latin typeface="Times New Roman" pitchFamily="18" charset="0"/>
              <a:cs typeface="Times New Roman" pitchFamily="18" charset="0"/>
            </a:endParaRPr>
          </a:p>
          <a:p>
            <a:pPr algn="ctr">
              <a:buNone/>
            </a:pPr>
            <a:r>
              <a:rPr lang="en-US" dirty="0" err="1" smtClean="0">
                <a:latin typeface="Times New Roman" pitchFamily="18" charset="0"/>
                <a:cs typeface="Times New Roman" pitchFamily="18" charset="0"/>
              </a:rPr>
              <a:t>Diodorus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Siculus</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Cicero</a:t>
            </a:r>
          </a:p>
          <a:p>
            <a:pPr algn="ctr">
              <a:buNone/>
            </a:pPr>
            <a:r>
              <a:rPr lang="en-US" dirty="0" smtClean="0">
                <a:latin typeface="Times New Roman" pitchFamily="18" charset="0"/>
                <a:cs typeface="Times New Roman" pitchFamily="18" charset="0"/>
              </a:rPr>
              <a:t>Eusebius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8600"/>
            <a:ext cx="8229600" cy="5897563"/>
          </a:xfrm>
        </p:spPr>
        <p:txBody>
          <a:bodyPr/>
          <a:lstStyle/>
          <a:p>
            <a:pPr algn="ctr">
              <a:buNone/>
            </a:pPr>
            <a:r>
              <a:rPr lang="en-US" dirty="0" smtClean="0">
                <a:latin typeface="Times New Roman" pitchFamily="18" charset="0"/>
                <a:cs typeface="Times New Roman" pitchFamily="18" charset="0"/>
              </a:rPr>
              <a:t>The Canon of Ptolemy</a:t>
            </a:r>
          </a:p>
          <a:p>
            <a:pPr algn="ctr">
              <a:buNone/>
            </a:pPr>
            <a:r>
              <a:rPr lang="en-US" dirty="0" smtClean="0">
                <a:latin typeface="Times New Roman" pitchFamily="18" charset="0"/>
                <a:cs typeface="Times New Roman" pitchFamily="18" charset="0"/>
              </a:rPr>
              <a:t>Ussher</a:t>
            </a:r>
          </a:p>
          <a:p>
            <a:pPr>
              <a:buNone/>
            </a:pPr>
            <a:r>
              <a:rPr lang="en-US" dirty="0" smtClean="0">
                <a:latin typeface="Times New Roman" pitchFamily="18" charset="0"/>
                <a:cs typeface="Times New Roman" pitchFamily="18" charset="0"/>
              </a:rPr>
              <a:t>486BC--------------474/473BC---------424/423BC</a:t>
            </a:r>
          </a:p>
          <a:p>
            <a:pPr>
              <a:buNone/>
            </a:pPr>
            <a:r>
              <a:rPr lang="en-US" dirty="0" smtClean="0">
                <a:latin typeface="Times New Roman" pitchFamily="18" charset="0"/>
                <a:cs typeface="Times New Roman" pitchFamily="18" charset="0"/>
              </a:rPr>
              <a:t>Xerxes                             </a:t>
            </a:r>
            <a:r>
              <a:rPr lang="en-US" dirty="0" err="1" smtClean="0">
                <a:latin typeface="Times New Roman" pitchFamily="18" charset="0"/>
                <a:cs typeface="Times New Roman" pitchFamily="18" charset="0"/>
              </a:rPr>
              <a:t>Artaxerxes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Longimanus</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Thucydides </a:t>
            </a:r>
          </a:p>
          <a:p>
            <a:pPr algn="ctr">
              <a:buNone/>
            </a:pPr>
            <a:r>
              <a:rPr lang="en-US" dirty="0" smtClean="0">
                <a:latin typeface="Times New Roman" pitchFamily="18" charset="0"/>
                <a:cs typeface="Times New Roman" pitchFamily="18" charset="0"/>
              </a:rPr>
              <a:t>Plutarch</a:t>
            </a:r>
          </a:p>
          <a:p>
            <a:pPr algn="ctr">
              <a:buNone/>
            </a:pPr>
            <a:r>
              <a:rPr lang="en-US" dirty="0" err="1" smtClean="0">
                <a:latin typeface="Times New Roman" pitchFamily="18" charset="0"/>
                <a:cs typeface="Times New Roman" pitchFamily="18" charset="0"/>
              </a:rPr>
              <a:t>Charon</a:t>
            </a:r>
            <a:r>
              <a:rPr lang="en-US" dirty="0" smtClean="0">
                <a:latin typeface="Times New Roman" pitchFamily="18" charset="0"/>
                <a:cs typeface="Times New Roman" pitchFamily="18" charset="0"/>
              </a:rPr>
              <a:t> of </a:t>
            </a:r>
            <a:r>
              <a:rPr lang="en-US" dirty="0" err="1" smtClean="0">
                <a:latin typeface="Times New Roman" pitchFamily="18" charset="0"/>
                <a:cs typeface="Times New Roman" pitchFamily="18" charset="0"/>
              </a:rPr>
              <a:t>Lampsacus</a:t>
            </a:r>
            <a:endParaRPr lang="en-US" dirty="0" smtClean="0">
              <a:latin typeface="Times New Roman" pitchFamily="18" charset="0"/>
              <a:cs typeface="Times New Roman" pitchFamily="18" charset="0"/>
            </a:endParaRPr>
          </a:p>
          <a:p>
            <a:pPr algn="ctr">
              <a:buNone/>
            </a:pPr>
            <a:r>
              <a:rPr lang="en-US" dirty="0" err="1" smtClean="0">
                <a:latin typeface="Times New Roman" pitchFamily="18" charset="0"/>
                <a:cs typeface="Times New Roman" pitchFamily="18" charset="0"/>
              </a:rPr>
              <a:t>Diodorus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Siculus</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Cicero</a:t>
            </a:r>
          </a:p>
          <a:p>
            <a:pPr algn="ctr">
              <a:buNone/>
            </a:pPr>
            <a:r>
              <a:rPr lang="en-US" dirty="0" smtClean="0">
                <a:latin typeface="Times New Roman" pitchFamily="18" charset="0"/>
                <a:cs typeface="Times New Roman" pitchFamily="18" charset="0"/>
              </a:rPr>
              <a:t>Eusebius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Things to Remember</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20</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yr. of </a:t>
            </a:r>
            <a:r>
              <a:rPr lang="en-US" dirty="0" err="1" smtClean="0">
                <a:latin typeface="Times New Roman" pitchFamily="18" charset="0"/>
                <a:cs typeface="Times New Roman" pitchFamily="18" charset="0"/>
              </a:rPr>
              <a:t>Artaxerxes</a:t>
            </a:r>
            <a:r>
              <a:rPr lang="en-US" dirty="0" smtClean="0">
                <a:latin typeface="Times New Roman" pitchFamily="18" charset="0"/>
                <a:cs typeface="Times New Roman" pitchFamily="18" charset="0"/>
              </a:rPr>
              <a:t> starts immediately after the 19</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yr. ends</a:t>
            </a:r>
          </a:p>
          <a:p>
            <a:pPr algn="ctr">
              <a:buNone/>
            </a:pPr>
            <a:r>
              <a:rPr lang="en-US" dirty="0" smtClean="0">
                <a:latin typeface="Times New Roman" pitchFamily="18" charset="0"/>
                <a:cs typeface="Times New Roman" pitchFamily="18" charset="0"/>
              </a:rPr>
              <a:t>There is no zero year.</a:t>
            </a:r>
          </a:p>
          <a:p>
            <a:pPr algn="ctr">
              <a:buNone/>
            </a:pPr>
            <a:r>
              <a:rPr lang="en-US" dirty="0" smtClean="0">
                <a:latin typeface="Times New Roman" pitchFamily="18" charset="0"/>
                <a:cs typeface="Times New Roman" pitchFamily="18" charset="0"/>
              </a:rPr>
              <a:t>Jesus was born no later then 4BC.</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The Daniel Timetable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a:bodyPr>
          <a:lstStyle/>
          <a:p>
            <a:pPr>
              <a:buNone/>
            </a:pPr>
            <a:r>
              <a:rPr lang="en-US" dirty="0" err="1" smtClean="0">
                <a:latin typeface="Times New Roman" pitchFamily="18" charset="0"/>
                <a:cs typeface="Times New Roman" pitchFamily="18" charset="0"/>
              </a:rPr>
              <a:t>Artaxerxes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Longimanus</a:t>
            </a:r>
            <a:r>
              <a:rPr lang="en-US" smtClean="0">
                <a:latin typeface="Times New Roman" pitchFamily="18" charset="0"/>
                <a:cs typeface="Times New Roman" pitchFamily="18" charset="0"/>
              </a:rPr>
              <a:t>’ </a:t>
            </a:r>
            <a:r>
              <a:rPr lang="en-US" dirty="0" smtClean="0">
                <a:latin typeface="Times New Roman" pitchFamily="18" charset="0"/>
                <a:cs typeface="Times New Roman" pitchFamily="18" charset="0"/>
              </a:rPr>
              <a:t>reign starts in 474/473BC</a:t>
            </a:r>
          </a:p>
          <a:p>
            <a:pPr>
              <a:buNone/>
            </a:pPr>
            <a:r>
              <a:rPr lang="en-US" dirty="0" smtClean="0">
                <a:latin typeface="Times New Roman" pitchFamily="18" charset="0"/>
                <a:cs typeface="Times New Roman" pitchFamily="18" charset="0"/>
              </a:rPr>
              <a:t>20</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yr. begins 19 yrs. later in 455BC</a:t>
            </a:r>
          </a:p>
          <a:p>
            <a:pPr>
              <a:buNone/>
            </a:pPr>
            <a:r>
              <a:rPr lang="en-US" dirty="0" smtClean="0">
                <a:latin typeface="Times New Roman" pitchFamily="18" charset="0"/>
                <a:cs typeface="Times New Roman" pitchFamily="18" charset="0"/>
              </a:rPr>
              <a:t>Add 49 yrs.=406BC—end of the O.T., after Nehemiah and others have rebuilt Jerusalem and its wall</a:t>
            </a:r>
          </a:p>
          <a:p>
            <a:pPr>
              <a:buNone/>
            </a:pPr>
            <a:r>
              <a:rPr lang="en-US" dirty="0" smtClean="0">
                <a:latin typeface="Times New Roman" pitchFamily="18" charset="0"/>
                <a:cs typeface="Times New Roman" pitchFamily="18" charset="0"/>
              </a:rPr>
              <a:t>Add 434 yrs=without zero yr., 29AD</a:t>
            </a:r>
          </a:p>
          <a:p>
            <a:pPr>
              <a:buNone/>
            </a:pPr>
            <a:r>
              <a:rPr lang="en-US" dirty="0" smtClean="0">
                <a:latin typeface="Times New Roman" pitchFamily="18" charset="0"/>
                <a:cs typeface="Times New Roman" pitchFamily="18" charset="0"/>
              </a:rPr>
              <a:t>	Jesus born, Herod dies 4BC</a:t>
            </a:r>
          </a:p>
          <a:p>
            <a:pPr>
              <a:buNone/>
            </a:pPr>
            <a:r>
              <a:rPr lang="en-US" dirty="0" smtClean="0">
                <a:latin typeface="Times New Roman" pitchFamily="18" charset="0"/>
                <a:cs typeface="Times New Roman" pitchFamily="18" charset="0"/>
              </a:rPr>
              <a:t>Jesus “began to be about 30 years of age”—Lk.3:23</a:t>
            </a:r>
          </a:p>
          <a:p>
            <a:pPr>
              <a:buNone/>
            </a:pPr>
            <a:r>
              <a:rPr lang="en-US" dirty="0" smtClean="0">
                <a:latin typeface="Times New Roman" pitchFamily="18" charset="0"/>
                <a:cs typeface="Times New Roman" pitchFamily="18" charset="0"/>
              </a:rPr>
              <a:t>Completion of the confirming of the covenant with the Jews—36AD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to finish the transgression</a:t>
            </a:r>
          </a:p>
          <a:p>
            <a:pPr algn="ctr">
              <a:buNone/>
            </a:pPr>
            <a:r>
              <a:rPr lang="en-US" dirty="0" smtClean="0">
                <a:latin typeface="Times New Roman" pitchFamily="18" charset="0"/>
                <a:cs typeface="Times New Roman" pitchFamily="18" charset="0"/>
              </a:rPr>
              <a:t>to make an end of sins</a:t>
            </a:r>
          </a:p>
          <a:p>
            <a:pPr algn="ctr">
              <a:buNone/>
            </a:pPr>
            <a:r>
              <a:rPr lang="en-US" dirty="0" smtClean="0">
                <a:latin typeface="Times New Roman" pitchFamily="18" charset="0"/>
                <a:cs typeface="Times New Roman" pitchFamily="18" charset="0"/>
              </a:rPr>
              <a:t>to make reconciliation for iniquity</a:t>
            </a:r>
          </a:p>
          <a:p>
            <a:pPr algn="ctr">
              <a:buNone/>
            </a:pPr>
            <a:r>
              <a:rPr lang="en-US" dirty="0" smtClean="0">
                <a:latin typeface="Times New Roman" pitchFamily="18" charset="0"/>
                <a:cs typeface="Times New Roman" pitchFamily="18" charset="0"/>
              </a:rPr>
              <a:t>to bring in everlasting righteousness</a:t>
            </a:r>
          </a:p>
          <a:p>
            <a:pPr algn="ctr">
              <a:buNone/>
            </a:pPr>
            <a:r>
              <a:rPr lang="en-US" dirty="0" smtClean="0">
                <a:latin typeface="Times New Roman" pitchFamily="18" charset="0"/>
                <a:cs typeface="Times New Roman" pitchFamily="18" charset="0"/>
              </a:rPr>
              <a:t>to seal up the vision and prophecy </a:t>
            </a:r>
          </a:p>
          <a:p>
            <a:pPr algn="ctr">
              <a:buNone/>
            </a:pPr>
            <a:r>
              <a:rPr lang="en-US" dirty="0" smtClean="0">
                <a:latin typeface="Times New Roman" pitchFamily="18" charset="0"/>
                <a:cs typeface="Times New Roman" pitchFamily="18" charset="0"/>
              </a:rPr>
              <a:t>to anoint the most Holy</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v.27</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lgn="ctr">
              <a:buNone/>
            </a:pPr>
            <a:r>
              <a:rPr lang="en-US" dirty="0" smtClean="0">
                <a:latin typeface="Times New Roman" pitchFamily="18" charset="0"/>
                <a:cs typeface="Times New Roman" pitchFamily="18" charset="0"/>
              </a:rPr>
              <a:t>Confirm the covenant made with Abraham</a:t>
            </a:r>
          </a:p>
          <a:p>
            <a:pPr algn="ctr">
              <a:buNone/>
            </a:pPr>
            <a:r>
              <a:rPr lang="en-US" dirty="0" smtClean="0">
                <a:latin typeface="Times New Roman" pitchFamily="18" charset="0"/>
                <a:cs typeface="Times New Roman" pitchFamily="18" charset="0"/>
              </a:rPr>
              <a:t>In the midst of the week he shall cause the sacrifice and the oblation to cease—by his crucifixion </a:t>
            </a:r>
          </a:p>
          <a:p>
            <a:pPr algn="ctr">
              <a:buNone/>
            </a:pPr>
            <a:r>
              <a:rPr lang="en-US" dirty="0" smtClean="0">
                <a:latin typeface="Times New Roman" pitchFamily="18" charset="0"/>
                <a:cs typeface="Times New Roman" pitchFamily="18" charset="0"/>
              </a:rPr>
              <a:t>The temple veil was rent from top to bottom</a:t>
            </a:r>
          </a:p>
          <a:p>
            <a:pPr algn="ctr">
              <a:buNone/>
            </a:pPr>
            <a:r>
              <a:rPr lang="en-US" dirty="0" smtClean="0">
                <a:latin typeface="Times New Roman" pitchFamily="18" charset="0"/>
                <a:cs typeface="Times New Roman" pitchFamily="18" charset="0"/>
              </a:rPr>
              <a:t>To the Jew first, and also to the Greek</a:t>
            </a:r>
          </a:p>
          <a:p>
            <a:pPr algn="ctr">
              <a:buNone/>
            </a:pPr>
            <a:r>
              <a:rPr lang="en-US" dirty="0" smtClean="0">
                <a:latin typeface="Times New Roman" pitchFamily="18" charset="0"/>
                <a:cs typeface="Times New Roman" pitchFamily="18" charset="0"/>
              </a:rPr>
              <a:t>It was necessary that the word of God should first have been spoken to you (Jews)</a:t>
            </a:r>
          </a:p>
          <a:p>
            <a:pPr algn="ctr">
              <a:buNone/>
            </a:pPr>
            <a:r>
              <a:rPr lang="en-US" dirty="0" smtClean="0">
                <a:latin typeface="Times New Roman" pitchFamily="18" charset="0"/>
                <a:cs typeface="Times New Roman" pitchFamily="18" charset="0"/>
              </a:rPr>
              <a:t>Lo, we turn to the Gentiles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v.27</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Jesus had predicted the destruction of Jerusalem in Matt. 24, Mark 13, and Luke 21.</a:t>
            </a:r>
          </a:p>
          <a:p>
            <a:pPr algn="ctr">
              <a:buNone/>
            </a:pPr>
            <a:r>
              <a:rPr lang="en-US" dirty="0" smtClean="0">
                <a:latin typeface="Times New Roman" pitchFamily="18" charset="0"/>
                <a:cs typeface="Times New Roman" pitchFamily="18" charset="0"/>
              </a:rPr>
              <a:t>All these things shall come upon this generation.</a:t>
            </a:r>
          </a:p>
          <a:p>
            <a:pPr algn="ctr">
              <a:buNone/>
            </a:pPr>
            <a:r>
              <a:rPr lang="en-US" dirty="0" smtClean="0">
                <a:latin typeface="Times New Roman" pitchFamily="18" charset="0"/>
                <a:cs typeface="Times New Roman" pitchFamily="18" charset="0"/>
              </a:rPr>
              <a:t>70AD—the Roman armies destroyed Jerusalem and the temple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Daniel 10</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last three chapters of Daniel record Daniel’s last revelation.</a:t>
            </a:r>
          </a:p>
          <a:p>
            <a:pPr algn="ctr">
              <a:buNone/>
            </a:pPr>
            <a:r>
              <a:rPr lang="en-US" dirty="0" smtClean="0">
                <a:latin typeface="Times New Roman" pitchFamily="18" charset="0"/>
                <a:cs typeface="Times New Roman" pitchFamily="18" charset="0"/>
              </a:rPr>
              <a:t>Chap.10—introduction </a:t>
            </a:r>
          </a:p>
          <a:p>
            <a:pPr>
              <a:buNone/>
            </a:pPr>
            <a:r>
              <a:rPr lang="en-US" dirty="0" smtClean="0">
                <a:latin typeface="Times New Roman" pitchFamily="18" charset="0"/>
                <a:cs typeface="Times New Roman" pitchFamily="18" charset="0"/>
              </a:rPr>
              <a:t>                     Chap.11—the body</a:t>
            </a:r>
          </a:p>
          <a:p>
            <a:pPr algn="ctr">
              <a:buNone/>
            </a:pPr>
            <a:r>
              <a:rPr lang="en-US" dirty="0" smtClean="0">
                <a:latin typeface="Times New Roman" pitchFamily="18" charset="0"/>
                <a:cs typeface="Times New Roman" pitchFamily="18" charset="0"/>
              </a:rPr>
              <a:t>   Chap.12—the conclusion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3</a:t>
            </a:r>
            <a:r>
              <a:rPr lang="en-US" baseline="30000" dirty="0" smtClean="0">
                <a:latin typeface="Times New Roman" pitchFamily="18" charset="0"/>
                <a:cs typeface="Times New Roman" pitchFamily="18" charset="0"/>
              </a:rPr>
              <a:t>rd</a:t>
            </a:r>
            <a:r>
              <a:rPr lang="en-US" dirty="0" smtClean="0">
                <a:latin typeface="Times New Roman" pitchFamily="18" charset="0"/>
                <a:cs typeface="Times New Roman" pitchFamily="18" charset="0"/>
              </a:rPr>
              <a:t> year of Cyrus </a:t>
            </a:r>
          </a:p>
          <a:p>
            <a:pPr algn="ctr">
              <a:buNone/>
            </a:pPr>
            <a:r>
              <a:rPr lang="en-US" dirty="0" smtClean="0">
                <a:latin typeface="Times New Roman" pitchFamily="18" charset="0"/>
                <a:cs typeface="Times New Roman" pitchFamily="18" charset="0"/>
              </a:rPr>
              <a:t>Reckoned from decree to send Jews back</a:t>
            </a:r>
          </a:p>
          <a:p>
            <a:pPr algn="ctr">
              <a:buNone/>
            </a:pPr>
            <a:r>
              <a:rPr lang="en-US" dirty="0" smtClean="0">
                <a:latin typeface="Times New Roman" pitchFamily="18" charset="0"/>
                <a:cs typeface="Times New Roman" pitchFamily="18" charset="0"/>
              </a:rPr>
              <a:t>534BC</a:t>
            </a:r>
          </a:p>
          <a:p>
            <a:pPr algn="ctr">
              <a:buNone/>
            </a:pPr>
            <a:r>
              <a:rPr lang="en-US" dirty="0" smtClean="0">
                <a:latin typeface="Times New Roman" pitchFamily="18" charset="0"/>
                <a:cs typeface="Times New Roman" pitchFamily="18" charset="0"/>
              </a:rPr>
              <a:t>1:21 doesn’t say Daniel died in the first year of Cyrus, just that he continued to it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vs.2-5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algn="ctr">
              <a:buNone/>
            </a:pPr>
            <a:r>
              <a:rPr lang="en-US" dirty="0" smtClean="0">
                <a:latin typeface="Times New Roman" pitchFamily="18" charset="0"/>
                <a:cs typeface="Times New Roman" pitchFamily="18" charset="0"/>
              </a:rPr>
              <a:t>mourning &amp; fasting—three weeks</a:t>
            </a:r>
          </a:p>
          <a:p>
            <a:pPr algn="ctr">
              <a:buNone/>
            </a:pPr>
            <a:r>
              <a:rPr lang="en-US" dirty="0" err="1" smtClean="0">
                <a:latin typeface="Times New Roman" pitchFamily="18" charset="0"/>
                <a:cs typeface="Times New Roman" pitchFamily="18" charset="0"/>
              </a:rPr>
              <a:t>Hiddekel</a:t>
            </a:r>
            <a:r>
              <a:rPr lang="en-US" dirty="0" smtClean="0">
                <a:latin typeface="Times New Roman" pitchFamily="18" charset="0"/>
                <a:cs typeface="Times New Roman" pitchFamily="18" charset="0"/>
              </a:rPr>
              <a:t>=Tigris</a:t>
            </a:r>
          </a:p>
          <a:p>
            <a:pPr algn="ctr">
              <a:buNone/>
            </a:pPr>
            <a:r>
              <a:rPr lang="en-US" dirty="0" smtClean="0">
                <a:latin typeface="Times New Roman" pitchFamily="18" charset="0"/>
                <a:cs typeface="Times New Roman" pitchFamily="18" charset="0"/>
              </a:rPr>
              <a:t>“man”—(9:21 Gabriel is called a man)</a:t>
            </a:r>
          </a:p>
          <a:p>
            <a:pPr algn="ctr">
              <a:buNone/>
            </a:pPr>
            <a:r>
              <a:rPr lang="en-US" dirty="0" smtClean="0">
                <a:latin typeface="Times New Roman" pitchFamily="18" charset="0"/>
                <a:cs typeface="Times New Roman" pitchFamily="18" charset="0"/>
              </a:rPr>
              <a:t>Gen.32:24—Jacob wrestled with a man</a:t>
            </a:r>
          </a:p>
          <a:p>
            <a:pPr algn="ctr">
              <a:buNone/>
            </a:pPr>
            <a:r>
              <a:rPr lang="en-US" dirty="0" smtClean="0">
                <a:latin typeface="Times New Roman" pitchFamily="18" charset="0"/>
                <a:cs typeface="Times New Roman" pitchFamily="18" charset="0"/>
              </a:rPr>
              <a:t>Hosea 12:4—Jacob wrestled with an angel</a:t>
            </a:r>
          </a:p>
          <a:p>
            <a:pPr algn="ctr">
              <a:buNone/>
            </a:pPr>
            <a:r>
              <a:rPr lang="en-US" dirty="0" smtClean="0">
                <a:latin typeface="Times New Roman" pitchFamily="18" charset="0"/>
                <a:cs typeface="Times New Roman" pitchFamily="18" charset="0"/>
              </a:rPr>
              <a:t>When angels appear in the form of men, they are sometimes called men.</a:t>
            </a:r>
          </a:p>
          <a:p>
            <a:pPr algn="ctr">
              <a:buNone/>
            </a:pPr>
            <a:r>
              <a:rPr lang="en-US" dirty="0" err="1" smtClean="0">
                <a:latin typeface="Times New Roman" pitchFamily="18" charset="0"/>
                <a:cs typeface="Times New Roman" pitchFamily="18" charset="0"/>
              </a:rPr>
              <a:t>Uphaz</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Ophir</a:t>
            </a:r>
            <a:endParaRPr lang="en-US" dirty="0" smtClean="0">
              <a:latin typeface="Times New Roman" pitchFamily="18" charset="0"/>
              <a:cs typeface="Times New Roman" pitchFamily="18" charset="0"/>
            </a:endParaRPr>
          </a:p>
          <a:p>
            <a:pPr algn="ctr">
              <a:buNone/>
            </a:pPr>
            <a:endParaRPr lang="en-US" dirty="0" smtClean="0">
              <a:latin typeface="Times New Roman" pitchFamily="18" charset="0"/>
              <a:cs typeface="Times New Roman" pitchFamily="18" charset="0"/>
            </a:endParaRP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vs.6-12</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beryl=</a:t>
            </a:r>
            <a:r>
              <a:rPr lang="en-US" dirty="0" err="1" smtClean="0">
                <a:latin typeface="Times New Roman" pitchFamily="18" charset="0"/>
                <a:cs typeface="Times New Roman" pitchFamily="18" charset="0"/>
              </a:rPr>
              <a:t>chrysolite</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Many in the Bible had difficulty encountering the glory of God.</a:t>
            </a:r>
          </a:p>
          <a:p>
            <a:pPr algn="ctr">
              <a:buNone/>
            </a:pPr>
            <a:r>
              <a:rPr lang="en-US" dirty="0" smtClean="0">
                <a:latin typeface="Times New Roman" pitchFamily="18" charset="0"/>
                <a:cs typeface="Times New Roman" pitchFamily="18" charset="0"/>
              </a:rPr>
              <a:t>“Fear not”—Daniel needed to hear that.</a:t>
            </a:r>
          </a:p>
          <a:p>
            <a:pPr algn="ctr">
              <a:buNone/>
            </a:pPr>
            <a:r>
              <a:rPr lang="en-US" dirty="0" smtClean="0">
                <a:latin typeface="Times New Roman" pitchFamily="18" charset="0"/>
                <a:cs typeface="Times New Roman" pitchFamily="18" charset="0"/>
              </a:rPr>
              <a:t>I am come because of </a:t>
            </a:r>
            <a:r>
              <a:rPr lang="en-US" smtClean="0">
                <a:latin typeface="Times New Roman" pitchFamily="18" charset="0"/>
                <a:cs typeface="Times New Roman" pitchFamily="18" charset="0"/>
              </a:rPr>
              <a:t>your words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v.13</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52400" y="1600200"/>
            <a:ext cx="8686800" cy="5257800"/>
          </a:xfrm>
        </p:spPr>
        <p:txBody>
          <a:bodyPr>
            <a:normAutofit/>
          </a:bodyPr>
          <a:lstStyle/>
          <a:p>
            <a:pPr algn="ctr">
              <a:buNone/>
            </a:pPr>
            <a:r>
              <a:rPr lang="en-US" dirty="0" smtClean="0">
                <a:latin typeface="Times New Roman" pitchFamily="18" charset="0"/>
                <a:cs typeface="Times New Roman" pitchFamily="18" charset="0"/>
              </a:rPr>
              <a:t>The prince of the kingdom of Persia</a:t>
            </a:r>
          </a:p>
          <a:p>
            <a:pPr algn="ctr">
              <a:buNone/>
            </a:pPr>
            <a:r>
              <a:rPr lang="en-US" dirty="0" smtClean="0">
                <a:latin typeface="Times New Roman" pitchFamily="18" charset="0"/>
                <a:cs typeface="Times New Roman" pitchFamily="18" charset="0"/>
              </a:rPr>
              <a:t>I believe this to be a fallen angel.</a:t>
            </a:r>
          </a:p>
          <a:p>
            <a:pPr algn="ctr">
              <a:buNone/>
            </a:pPr>
            <a:r>
              <a:rPr lang="en-US" dirty="0" smtClean="0">
                <a:latin typeface="Times New Roman" pitchFamily="18" charset="0"/>
                <a:cs typeface="Times New Roman" pitchFamily="18" charset="0"/>
              </a:rPr>
              <a:t>Michael helped the “man” who is talking.</a:t>
            </a:r>
          </a:p>
          <a:p>
            <a:pPr algn="ctr">
              <a:buNone/>
            </a:pPr>
            <a:r>
              <a:rPr lang="en-US" dirty="0" smtClean="0">
                <a:latin typeface="Times New Roman" pitchFamily="18" charset="0"/>
                <a:cs typeface="Times New Roman" pitchFamily="18" charset="0"/>
              </a:rPr>
              <a:t>Michael leads and protects Israel.</a:t>
            </a:r>
          </a:p>
          <a:p>
            <a:pPr algn="ctr">
              <a:buNone/>
            </a:pPr>
            <a:r>
              <a:rPr lang="en-US" dirty="0" smtClean="0">
                <a:latin typeface="Times New Roman" pitchFamily="18" charset="0"/>
                <a:cs typeface="Times New Roman" pitchFamily="18" charset="0"/>
              </a:rPr>
              <a:t>The Jews believed there are seven archangels.</a:t>
            </a:r>
          </a:p>
          <a:p>
            <a:pPr algn="ctr">
              <a:buNone/>
            </a:pPr>
            <a:r>
              <a:rPr lang="en-US" dirty="0" smtClean="0">
                <a:latin typeface="Times New Roman" pitchFamily="18" charset="0"/>
                <a:cs typeface="Times New Roman" pitchFamily="18" charset="0"/>
              </a:rPr>
              <a:t>The Bible names only one archangel—Michael.</a:t>
            </a:r>
          </a:p>
          <a:p>
            <a:pPr algn="ctr">
              <a:buNone/>
            </a:pPr>
            <a:r>
              <a:rPr lang="en-US" dirty="0" smtClean="0">
                <a:latin typeface="Times New Roman" pitchFamily="18" charset="0"/>
                <a:cs typeface="Times New Roman" pitchFamily="18" charset="0"/>
              </a:rPr>
              <a:t>The worship of angels was a problem in N.T. times.</a:t>
            </a:r>
          </a:p>
          <a:p>
            <a:pPr algn="ctr">
              <a:buNone/>
            </a:pPr>
            <a:r>
              <a:rPr lang="en-US" dirty="0" smtClean="0">
                <a:latin typeface="Times New Roman" pitchFamily="18" charset="0"/>
                <a:cs typeface="Times New Roman" pitchFamily="18" charset="0"/>
              </a:rPr>
              <a:t>God’s holy angels cooperate with one another.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vs.14-21</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lgn="ctr">
              <a:buNone/>
            </a:pPr>
            <a:r>
              <a:rPr lang="en-US" dirty="0" smtClean="0">
                <a:latin typeface="Times New Roman" pitchFamily="18" charset="0"/>
                <a:cs typeface="Times New Roman" pitchFamily="18" charset="0"/>
              </a:rPr>
              <a:t>Thy people—the Jews</a:t>
            </a:r>
          </a:p>
          <a:p>
            <a:pPr algn="ctr">
              <a:buNone/>
            </a:pPr>
            <a:r>
              <a:rPr lang="en-US" dirty="0" smtClean="0">
                <a:latin typeface="Times New Roman" pitchFamily="18" charset="0"/>
                <a:cs typeface="Times New Roman" pitchFamily="18" charset="0"/>
              </a:rPr>
              <a:t>v.16—similar to Isa.6</a:t>
            </a:r>
          </a:p>
          <a:p>
            <a:pPr algn="ctr">
              <a:buNone/>
            </a:pPr>
            <a:r>
              <a:rPr lang="en-US" dirty="0" smtClean="0">
                <a:latin typeface="Times New Roman" pitchFamily="18" charset="0"/>
                <a:cs typeface="Times New Roman" pitchFamily="18" charset="0"/>
              </a:rPr>
              <a:t>v.18—physical strength imparted by a touch</a:t>
            </a:r>
          </a:p>
          <a:p>
            <a:pPr algn="ctr">
              <a:buNone/>
            </a:pPr>
            <a:r>
              <a:rPr lang="en-US" dirty="0" smtClean="0">
                <a:latin typeface="Times New Roman" pitchFamily="18" charset="0"/>
                <a:cs typeface="Times New Roman" pitchFamily="18" charset="0"/>
              </a:rPr>
              <a:t>(the people who touched Jesus and the people whom Jesus touched)</a:t>
            </a:r>
          </a:p>
          <a:p>
            <a:pPr algn="ctr">
              <a:buNone/>
            </a:pPr>
            <a:r>
              <a:rPr lang="en-US" dirty="0" smtClean="0">
                <a:latin typeface="Times New Roman" pitchFamily="18" charset="0"/>
                <a:cs typeface="Times New Roman" pitchFamily="18" charset="0"/>
              </a:rPr>
              <a:t>There are times in life that it helps people if we touch them.</a:t>
            </a:r>
          </a:p>
          <a:p>
            <a:pPr algn="ctr">
              <a:buNone/>
            </a:pPr>
            <a:r>
              <a:rPr lang="en-US" dirty="0" smtClean="0">
                <a:latin typeface="Times New Roman" pitchFamily="18" charset="0"/>
                <a:cs typeface="Times New Roman" pitchFamily="18" charset="0"/>
              </a:rPr>
              <a:t>Daniel 10 is an account without parallel anywhere else in the Bible.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Daniel 11</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Meticulous detail not customary in prophecy.</a:t>
            </a:r>
          </a:p>
          <a:p>
            <a:pPr algn="ctr">
              <a:buNone/>
            </a:pPr>
            <a:r>
              <a:rPr lang="en-US" dirty="0" smtClean="0">
                <a:latin typeface="Times New Roman" pitchFamily="18" charset="0"/>
                <a:cs typeface="Times New Roman" pitchFamily="18" charset="0"/>
              </a:rPr>
              <a:t>We’ll see about 20 different characters</a:t>
            </a:r>
          </a:p>
          <a:p>
            <a:pPr algn="ctr">
              <a:buNone/>
            </a:pPr>
            <a:r>
              <a:rPr lang="en-US" dirty="0" smtClean="0">
                <a:latin typeface="Times New Roman" pitchFamily="18" charset="0"/>
                <a:cs typeface="Times New Roman" pitchFamily="18" charset="0"/>
              </a:rPr>
              <a:t>v.1—angel is talking</a:t>
            </a:r>
          </a:p>
          <a:p>
            <a:pPr algn="ctr">
              <a:buNone/>
            </a:pPr>
            <a:r>
              <a:rPr lang="en-US" dirty="0" smtClean="0">
                <a:latin typeface="Times New Roman" pitchFamily="18" charset="0"/>
                <a:cs typeface="Times New Roman" pitchFamily="18" charset="0"/>
              </a:rPr>
              <a:t>v.2—three kings in Persia to follow Cyrus:</a:t>
            </a:r>
          </a:p>
          <a:p>
            <a:pPr algn="ctr">
              <a:buNone/>
            </a:pPr>
            <a:r>
              <a:rPr lang="en-US" dirty="0" smtClean="0">
                <a:latin typeface="Times New Roman" pitchFamily="18" charset="0"/>
                <a:cs typeface="Times New Roman" pitchFamily="18" charset="0"/>
              </a:rPr>
              <a:t>Cambyses, </a:t>
            </a:r>
            <a:r>
              <a:rPr lang="en-US" dirty="0" err="1" smtClean="0">
                <a:latin typeface="Times New Roman" pitchFamily="18" charset="0"/>
                <a:cs typeface="Times New Roman" pitchFamily="18" charset="0"/>
              </a:rPr>
              <a:t>Smerdis</a:t>
            </a:r>
            <a:r>
              <a:rPr lang="en-US" dirty="0" smtClean="0">
                <a:latin typeface="Times New Roman" pitchFamily="18" charset="0"/>
                <a:cs typeface="Times New Roman" pitchFamily="18" charset="0"/>
              </a:rPr>
              <a:t>, Darius </a:t>
            </a:r>
            <a:r>
              <a:rPr lang="en-US" dirty="0" err="1" smtClean="0">
                <a:latin typeface="Times New Roman" pitchFamily="18" charset="0"/>
                <a:cs typeface="Times New Roman" pitchFamily="18" charset="0"/>
              </a:rPr>
              <a:t>Hystaspes</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The fourth shall be far richer than they all:</a:t>
            </a:r>
          </a:p>
          <a:p>
            <a:pPr algn="ctr">
              <a:buNone/>
            </a:pPr>
            <a:r>
              <a:rPr lang="en-US" dirty="0" smtClean="0">
                <a:latin typeface="Times New Roman" pitchFamily="18" charset="0"/>
                <a:cs typeface="Times New Roman" pitchFamily="18" charset="0"/>
              </a:rPr>
              <a:t>Xerxes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vs.3,4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a mighty king—Alexander the Great</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C:\Users\Clint\Desktop\Hellenistic 1.jpg"/>
          <p:cNvPicPr>
            <a:picLocks noChangeAspect="1" noChangeArrowheads="1"/>
          </p:cNvPicPr>
          <p:nvPr/>
        </p:nvPicPr>
        <p:blipFill>
          <a:blip r:embed="rId2"/>
          <a:srcRect/>
          <a:stretch>
            <a:fillRect/>
          </a:stretch>
        </p:blipFill>
        <p:spPr bwMode="auto">
          <a:xfrm>
            <a:off x="0" y="609599"/>
            <a:ext cx="9144000" cy="5191125"/>
          </a:xfrm>
          <a:prstGeom prst="rect">
            <a:avLst/>
          </a:prstGeom>
          <a:noFill/>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C:\Users\Clint\Desktop\Hellenistic 2.jpg"/>
          <p:cNvPicPr>
            <a:picLocks noChangeAspect="1" noChangeArrowheads="1"/>
          </p:cNvPicPr>
          <p:nvPr/>
        </p:nvPicPr>
        <p:blipFill>
          <a:blip r:embed="rId2"/>
          <a:srcRect/>
          <a:stretch>
            <a:fillRect/>
          </a:stretch>
        </p:blipFill>
        <p:spPr bwMode="auto">
          <a:xfrm>
            <a:off x="0" y="1523999"/>
            <a:ext cx="9144000" cy="4233879"/>
          </a:xfrm>
          <a:prstGeom prst="rect">
            <a:avLst/>
          </a:prstGeom>
          <a:noFill/>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C:\Users\Clint\Desktop\Hellenistic 3.jpg"/>
          <p:cNvPicPr>
            <a:picLocks noChangeAspect="1" noChangeArrowheads="1"/>
          </p:cNvPicPr>
          <p:nvPr/>
        </p:nvPicPr>
        <p:blipFill>
          <a:blip r:embed="rId2"/>
          <a:srcRect/>
          <a:stretch>
            <a:fillRect/>
          </a:stretch>
        </p:blipFill>
        <p:spPr bwMode="auto">
          <a:xfrm>
            <a:off x="0" y="1219200"/>
            <a:ext cx="9144000" cy="4138246"/>
          </a:xfrm>
          <a:prstGeom prst="rect">
            <a:avLst/>
          </a:prstGeom>
          <a:noFill/>
        </p:spPr>
      </p:pic>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Porphyry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Said there was a 4</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conflict between Antiochus and Egypt</a:t>
            </a:r>
          </a:p>
          <a:p>
            <a:pPr algn="ctr">
              <a:buNone/>
            </a:pPr>
            <a:r>
              <a:rPr lang="en-US" dirty="0" smtClean="0">
                <a:latin typeface="Times New Roman" pitchFamily="18" charset="0"/>
                <a:cs typeface="Times New Roman" pitchFamily="18" charset="0"/>
              </a:rPr>
              <a:t>The 15 books of Porphyry are lost, and we have only the fragments of his works found in the commentary of Jerome on the book of Daniel.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Between the Old &amp; New Testaments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a:p>
        </p:txBody>
      </p:sp>
      <p:pic>
        <p:nvPicPr>
          <p:cNvPr id="3074" name="Picture 2" descr="C:\Users\Clint\Desktop\Hellenistic 3.jpg"/>
          <p:cNvPicPr>
            <a:picLocks noChangeAspect="1" noChangeArrowheads="1"/>
          </p:cNvPicPr>
          <p:nvPr/>
        </p:nvPicPr>
        <p:blipFill>
          <a:blip r:embed="rId2"/>
          <a:srcRect/>
          <a:stretch>
            <a:fillRect/>
          </a:stretch>
        </p:blipFill>
        <p:spPr bwMode="auto">
          <a:xfrm>
            <a:off x="0" y="1219200"/>
            <a:ext cx="9144000" cy="4138246"/>
          </a:xfrm>
          <a:prstGeom prst="rect">
            <a:avLst/>
          </a:prstGeom>
          <a:noFill/>
        </p:spPr>
      </p:pic>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Daniel has painted a panorama of predicted history.</a:t>
            </a:r>
          </a:p>
          <a:p>
            <a:pPr algn="ctr">
              <a:buNone/>
            </a:pPr>
            <a:r>
              <a:rPr lang="en-US" dirty="0" smtClean="0">
                <a:latin typeface="Times New Roman" pitchFamily="18" charset="0"/>
                <a:cs typeface="Times New Roman" pitchFamily="18" charset="0"/>
              </a:rPr>
              <a:t>God will not desert his people in any of the storms of history.</a:t>
            </a:r>
          </a:p>
          <a:p>
            <a:pPr algn="ctr">
              <a:buNone/>
            </a:pPr>
            <a:r>
              <a:rPr lang="en-US" dirty="0" smtClean="0">
                <a:latin typeface="Times New Roman" pitchFamily="18" charset="0"/>
                <a:cs typeface="Times New Roman" pitchFamily="18" charset="0"/>
              </a:rPr>
              <a:t>The providential intervention of God</a:t>
            </a:r>
          </a:p>
          <a:p>
            <a:pPr algn="ctr">
              <a:buNone/>
            </a:pPr>
            <a:r>
              <a:rPr lang="en-US" dirty="0" smtClean="0">
                <a:latin typeface="Times New Roman" pitchFamily="18" charset="0"/>
                <a:cs typeface="Times New Roman" pitchFamily="18" charset="0"/>
              </a:rPr>
              <a:t>The ultimate deliverance will be the resurrection.</a:t>
            </a:r>
          </a:p>
          <a:p>
            <a:pPr algn="ctr">
              <a:buNone/>
            </a:pPr>
            <a:r>
              <a:rPr lang="en-US" dirty="0" smtClean="0">
                <a:latin typeface="Times New Roman" pitchFamily="18" charset="0"/>
                <a:cs typeface="Times New Roman" pitchFamily="18" charset="0"/>
              </a:rPr>
              <a:t>The Most High Rules!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Daniel 12</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fontScale="92500" lnSpcReduction="10000"/>
          </a:bodyPr>
          <a:lstStyle/>
          <a:p>
            <a:pPr algn="ctr">
              <a:buNone/>
            </a:pPr>
            <a:r>
              <a:rPr lang="en-US" dirty="0" smtClean="0">
                <a:latin typeface="Times New Roman" pitchFamily="18" charset="0"/>
                <a:cs typeface="Times New Roman" pitchFamily="18" charset="0"/>
              </a:rPr>
              <a:t>v.1—Michael your prince (10:21)</a:t>
            </a:r>
          </a:p>
          <a:p>
            <a:pPr algn="ctr">
              <a:buNone/>
            </a:pPr>
            <a:r>
              <a:rPr lang="en-US" dirty="0" smtClean="0">
                <a:latin typeface="Times New Roman" pitchFamily="18" charset="0"/>
                <a:cs typeface="Times New Roman" pitchFamily="18" charset="0"/>
              </a:rPr>
              <a:t>v.2—Sleep</a:t>
            </a:r>
          </a:p>
          <a:p>
            <a:pPr algn="ctr">
              <a:buNone/>
            </a:pPr>
            <a:r>
              <a:rPr lang="en-US" dirty="0" smtClean="0">
                <a:latin typeface="Times New Roman" pitchFamily="18" charset="0"/>
                <a:cs typeface="Times New Roman" pitchFamily="18" charset="0"/>
              </a:rPr>
              <a:t>“Many”</a:t>
            </a:r>
          </a:p>
          <a:p>
            <a:pPr algn="ctr">
              <a:buNone/>
            </a:pPr>
            <a:r>
              <a:rPr lang="en-US" dirty="0" smtClean="0">
                <a:latin typeface="Times New Roman" pitchFamily="18" charset="0"/>
                <a:cs typeface="Times New Roman" pitchFamily="18" charset="0"/>
              </a:rPr>
              <a:t>Synecdoche</a:t>
            </a:r>
          </a:p>
          <a:p>
            <a:pPr algn="ctr">
              <a:buNone/>
            </a:pPr>
            <a:r>
              <a:rPr lang="en-US" dirty="0" smtClean="0">
                <a:latin typeface="Times New Roman" pitchFamily="18" charset="0"/>
                <a:cs typeface="Times New Roman" pitchFamily="18" charset="0"/>
              </a:rPr>
              <a:t>a part stands for the whole</a:t>
            </a:r>
          </a:p>
          <a:p>
            <a:pPr algn="ctr">
              <a:buNone/>
            </a:pPr>
            <a:r>
              <a:rPr lang="en-US" dirty="0" smtClean="0">
                <a:latin typeface="Times New Roman" pitchFamily="18" charset="0"/>
                <a:cs typeface="Times New Roman" pitchFamily="18" charset="0"/>
              </a:rPr>
              <a:t>Jesus’ blood was shed for “many” (Mt.26:28)</a:t>
            </a:r>
          </a:p>
          <a:p>
            <a:pPr algn="ctr">
              <a:buNone/>
            </a:pPr>
            <a:r>
              <a:rPr lang="en-US" dirty="0" smtClean="0">
                <a:latin typeface="Times New Roman" pitchFamily="18" charset="0"/>
                <a:cs typeface="Times New Roman" pitchFamily="18" charset="0"/>
              </a:rPr>
              <a:t>He gave himself a ransom for all (1Tim.2:6)</a:t>
            </a:r>
          </a:p>
          <a:p>
            <a:pPr algn="ctr">
              <a:buNone/>
            </a:pPr>
            <a:r>
              <a:rPr lang="en-US" dirty="0" smtClean="0">
                <a:latin typeface="Times New Roman" pitchFamily="18" charset="0"/>
                <a:cs typeface="Times New Roman" pitchFamily="18" charset="0"/>
              </a:rPr>
              <a:t>Ro.5:12—death passed upon all</a:t>
            </a:r>
          </a:p>
          <a:p>
            <a:pPr algn="ctr">
              <a:buNone/>
            </a:pPr>
            <a:r>
              <a:rPr lang="en-US" dirty="0" smtClean="0">
                <a:latin typeface="Times New Roman" pitchFamily="18" charset="0"/>
                <a:cs typeface="Times New Roman" pitchFamily="18" charset="0"/>
              </a:rPr>
              <a:t>Ro.5:15—many died as a result of Adam’s sin</a:t>
            </a:r>
          </a:p>
          <a:p>
            <a:pPr algn="ctr">
              <a:buNone/>
            </a:pPr>
            <a:r>
              <a:rPr lang="en-US" dirty="0" smtClean="0">
                <a:latin typeface="Times New Roman" pitchFamily="18" charset="0"/>
                <a:cs typeface="Times New Roman" pitchFamily="18" charset="0"/>
              </a:rPr>
              <a:t>All that are in the graves shall come forth (Jn.5:28,29)</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Everlasting (Heb. </a:t>
            </a:r>
            <a:r>
              <a:rPr lang="en-US" i="1" dirty="0" err="1" smtClean="0">
                <a:latin typeface="Times New Roman" pitchFamily="18" charset="0"/>
                <a:cs typeface="Times New Roman" pitchFamily="18" charset="0"/>
              </a:rPr>
              <a:t>olam</a:t>
            </a:r>
            <a:r>
              <a:rPr lang="en-US" dirty="0" smtClean="0">
                <a:latin typeface="Times New Roman" pitchFamily="18" charset="0"/>
                <a:cs typeface="Times New Roman" pitchFamily="18" charset="0"/>
              </a:rPr>
              <a:t>)</a:t>
            </a:r>
          </a:p>
          <a:p>
            <a:pPr algn="ctr">
              <a:buNone/>
            </a:pPr>
            <a:r>
              <a:rPr lang="en-US" dirty="0" smtClean="0">
                <a:latin typeface="Times New Roman" pitchFamily="18" charset="0"/>
                <a:cs typeface="Times New Roman" pitchFamily="18" charset="0"/>
              </a:rPr>
              <a:t>(Greek </a:t>
            </a:r>
            <a:r>
              <a:rPr lang="en-US" i="1" dirty="0" err="1" smtClean="0">
                <a:latin typeface="Times New Roman" pitchFamily="18" charset="0"/>
                <a:cs typeface="Times New Roman" pitchFamily="18" charset="0"/>
              </a:rPr>
              <a:t>aionios</a:t>
            </a:r>
            <a:r>
              <a:rPr lang="en-US" dirty="0" smtClean="0">
                <a:latin typeface="Times New Roman" pitchFamily="18" charset="0"/>
                <a:cs typeface="Times New Roman" pitchFamily="18" charset="0"/>
              </a:rPr>
              <a:t>)</a:t>
            </a:r>
          </a:p>
          <a:p>
            <a:pPr algn="ctr">
              <a:buNone/>
            </a:pPr>
            <a:r>
              <a:rPr lang="en-US" dirty="0" smtClean="0">
                <a:latin typeface="Times New Roman" pitchFamily="18" charset="0"/>
                <a:cs typeface="Times New Roman" pitchFamily="18" charset="0"/>
              </a:rPr>
              <a:t>Life</a:t>
            </a:r>
          </a:p>
          <a:p>
            <a:pPr algn="ctr">
              <a:buNone/>
            </a:pPr>
            <a:r>
              <a:rPr lang="en-US" dirty="0" smtClean="0">
                <a:latin typeface="Times New Roman" pitchFamily="18" charset="0"/>
                <a:cs typeface="Times New Roman" pitchFamily="18" charset="0"/>
              </a:rPr>
              <a:t>Shame</a:t>
            </a:r>
          </a:p>
          <a:p>
            <a:pPr algn="ctr">
              <a:buNone/>
            </a:pPr>
            <a:r>
              <a:rPr lang="en-US" dirty="0" smtClean="0">
                <a:latin typeface="Times New Roman" pitchFamily="18" charset="0"/>
                <a:cs typeface="Times New Roman" pitchFamily="18" charset="0"/>
              </a:rPr>
              <a:t>Contempt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v.3</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They that be wise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Seal the book</a:t>
            </a:r>
          </a:p>
          <a:p>
            <a:pPr algn="ctr">
              <a:buNone/>
            </a:pPr>
            <a:r>
              <a:rPr lang="en-US" dirty="0" smtClean="0">
                <a:latin typeface="Times New Roman" pitchFamily="18" charset="0"/>
                <a:cs typeface="Times New Roman" pitchFamily="18" charset="0"/>
              </a:rPr>
              <a:t>Run to and fro, knowledge increased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river—the Tigris (10:4)</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v.6</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How long shall it be to the end of these wonders?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v.7</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Held up his right hand and his left</a:t>
            </a:r>
          </a:p>
          <a:p>
            <a:pPr algn="ctr">
              <a:buNone/>
            </a:pPr>
            <a:r>
              <a:rPr lang="en-US" dirty="0" smtClean="0">
                <a:latin typeface="Times New Roman" pitchFamily="18" charset="0"/>
                <a:cs typeface="Times New Roman" pitchFamily="18" charset="0"/>
              </a:rPr>
              <a:t>Time, times, and an half</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1600200"/>
            <a:ext cx="9144000" cy="5257800"/>
          </a:xfrm>
        </p:spPr>
        <p:txBody>
          <a:bodyPr>
            <a:normAutofit lnSpcReduction="10000"/>
          </a:bodyPr>
          <a:lstStyle/>
          <a:p>
            <a:pPr>
              <a:buNone/>
            </a:pPr>
            <a:r>
              <a:rPr lang="en-US" dirty="0" smtClean="0">
                <a:latin typeface="Times New Roman" pitchFamily="18" charset="0"/>
                <a:cs typeface="Times New Roman" pitchFamily="18" charset="0"/>
              </a:rPr>
              <a:t>Dan.7:25—a time and times and the dividing of time</a:t>
            </a:r>
          </a:p>
          <a:p>
            <a:pPr>
              <a:buNone/>
            </a:pPr>
            <a:r>
              <a:rPr lang="en-US" dirty="0" smtClean="0">
                <a:latin typeface="Times New Roman" pitchFamily="18" charset="0"/>
                <a:cs typeface="Times New Roman" pitchFamily="18" charset="0"/>
              </a:rPr>
              <a:t>Dan.12:7—a time, times, and an half</a:t>
            </a:r>
          </a:p>
          <a:p>
            <a:pPr>
              <a:buNone/>
            </a:pPr>
            <a:r>
              <a:rPr lang="en-US" dirty="0" smtClean="0">
                <a:latin typeface="Times New Roman" pitchFamily="18" charset="0"/>
                <a:cs typeface="Times New Roman" pitchFamily="18" charset="0"/>
              </a:rPr>
              <a:t>Rev.11:2—forty-two months</a:t>
            </a:r>
          </a:p>
          <a:p>
            <a:pPr>
              <a:buNone/>
            </a:pPr>
            <a:r>
              <a:rPr lang="en-US" dirty="0" smtClean="0">
                <a:latin typeface="Times New Roman" pitchFamily="18" charset="0"/>
                <a:cs typeface="Times New Roman" pitchFamily="18" charset="0"/>
              </a:rPr>
              <a:t>Rev.11:3—1,260 days</a:t>
            </a:r>
          </a:p>
          <a:p>
            <a:pPr>
              <a:buNone/>
            </a:pPr>
            <a:r>
              <a:rPr lang="en-US" dirty="0" smtClean="0">
                <a:latin typeface="Times New Roman" pitchFamily="18" charset="0"/>
                <a:cs typeface="Times New Roman" pitchFamily="18" charset="0"/>
              </a:rPr>
              <a:t>Rev.12:6—1,260 days</a:t>
            </a:r>
          </a:p>
          <a:p>
            <a:pPr>
              <a:buNone/>
            </a:pPr>
            <a:r>
              <a:rPr lang="en-US" dirty="0" smtClean="0">
                <a:latin typeface="Times New Roman" pitchFamily="18" charset="0"/>
                <a:cs typeface="Times New Roman" pitchFamily="18" charset="0"/>
              </a:rPr>
              <a:t>Rev.12:14—a time, and times, and half a time</a:t>
            </a:r>
          </a:p>
          <a:p>
            <a:pPr>
              <a:buNone/>
            </a:pPr>
            <a:r>
              <a:rPr lang="en-US" dirty="0" smtClean="0">
                <a:latin typeface="Times New Roman" pitchFamily="18" charset="0"/>
                <a:cs typeface="Times New Roman" pitchFamily="18" charset="0"/>
              </a:rPr>
              <a:t>Rev.13:5—forty-two months</a:t>
            </a:r>
          </a:p>
          <a:p>
            <a:pPr algn="ctr">
              <a:buNone/>
            </a:pPr>
            <a:r>
              <a:rPr lang="en-US" dirty="0" smtClean="0">
                <a:latin typeface="Times New Roman" pitchFamily="18" charset="0"/>
                <a:cs typeface="Times New Roman" pitchFamily="18" charset="0"/>
              </a:rPr>
              <a:t>Num.14:34; Ezekiel 4:6</a:t>
            </a:r>
          </a:p>
          <a:p>
            <a:pPr algn="ctr">
              <a:buNone/>
            </a:pPr>
            <a:r>
              <a:rPr lang="en-US" dirty="0" smtClean="0">
                <a:latin typeface="Times New Roman" pitchFamily="18" charset="0"/>
                <a:cs typeface="Times New Roman" pitchFamily="18" charset="0"/>
              </a:rPr>
              <a:t>a day for a year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Some have called Antiochus </a:t>
            </a:r>
            <a:r>
              <a:rPr lang="en-US" dirty="0" err="1" smtClean="0">
                <a:latin typeface="Times New Roman" pitchFamily="18" charset="0"/>
                <a:cs typeface="Times New Roman" pitchFamily="18" charset="0"/>
              </a:rPr>
              <a:t>Epiphanes</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The Mosaic Age Antichrist</a:t>
            </a:r>
          </a:p>
          <a:p>
            <a:pPr algn="ctr">
              <a:buNone/>
            </a:pPr>
            <a:r>
              <a:rPr lang="en-US" dirty="0" smtClean="0">
                <a:latin typeface="Times New Roman" pitchFamily="18" charset="0"/>
                <a:cs typeface="Times New Roman" pitchFamily="18" charset="0"/>
              </a:rPr>
              <a:t>In chapter seven we saw predicted</a:t>
            </a:r>
          </a:p>
          <a:p>
            <a:pPr algn="ctr">
              <a:buNone/>
            </a:pPr>
            <a:r>
              <a:rPr lang="en-US" dirty="0" smtClean="0">
                <a:latin typeface="Times New Roman" pitchFamily="18" charset="0"/>
                <a:cs typeface="Times New Roman" pitchFamily="18" charset="0"/>
              </a:rPr>
              <a:t>A Christian Age Antichrist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Antichrist (Pseudo-Christ)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lstStyle/>
          <a:p>
            <a:pPr>
              <a:buNone/>
            </a:pPr>
            <a:r>
              <a:rPr lang="en-US" dirty="0" smtClean="0">
                <a:latin typeface="Times New Roman" pitchFamily="18" charset="0"/>
                <a:cs typeface="Times New Roman" pitchFamily="18" charset="0"/>
              </a:rPr>
              <a:t>His look was more stout than his fellows</a:t>
            </a:r>
          </a:p>
          <a:p>
            <a:pPr>
              <a:buNone/>
            </a:pPr>
            <a:r>
              <a:rPr lang="en-US" dirty="0" smtClean="0">
                <a:latin typeface="Times New Roman" pitchFamily="18" charset="0"/>
                <a:cs typeface="Times New Roman" pitchFamily="18" charset="0"/>
              </a:rPr>
              <a:t>He would make war with the saints and prevail against them</a:t>
            </a:r>
          </a:p>
          <a:p>
            <a:pPr>
              <a:buNone/>
            </a:pPr>
            <a:r>
              <a:rPr lang="en-US" dirty="0" smtClean="0">
                <a:latin typeface="Times New Roman" pitchFamily="18" charset="0"/>
                <a:cs typeface="Times New Roman" pitchFamily="18" charset="0"/>
              </a:rPr>
              <a:t>He would speak great words against the Most High</a:t>
            </a:r>
          </a:p>
          <a:p>
            <a:pPr>
              <a:buNone/>
            </a:pPr>
            <a:r>
              <a:rPr lang="en-US" dirty="0" smtClean="0">
                <a:latin typeface="Times New Roman" pitchFamily="18" charset="0"/>
                <a:cs typeface="Times New Roman" pitchFamily="18" charset="0"/>
              </a:rPr>
              <a:t>He would wear out the saints of the Most High</a:t>
            </a:r>
          </a:p>
          <a:p>
            <a:pPr>
              <a:buNone/>
            </a:pPr>
            <a:r>
              <a:rPr lang="en-US" dirty="0" smtClean="0">
                <a:latin typeface="Times New Roman" pitchFamily="18" charset="0"/>
                <a:cs typeface="Times New Roman" pitchFamily="18" charset="0"/>
              </a:rPr>
              <a:t>He would think to change times and laws</a:t>
            </a:r>
          </a:p>
          <a:p>
            <a:pPr algn="ctr">
              <a:buNone/>
            </a:pPr>
            <a:r>
              <a:rPr lang="en-US" dirty="0" smtClean="0">
                <a:latin typeface="Times New Roman" pitchFamily="18" charset="0"/>
                <a:cs typeface="Times New Roman" pitchFamily="18" charset="0"/>
              </a:rPr>
              <a:t>Until . . .</a:t>
            </a:r>
          </a:p>
          <a:p>
            <a:pPr algn="ctr">
              <a:buNone/>
            </a:pPr>
            <a:r>
              <a:rPr lang="en-US" dirty="0" smtClean="0">
                <a:latin typeface="Times New Roman" pitchFamily="18" charset="0"/>
                <a:cs typeface="Times New Roman" pitchFamily="18" charset="0"/>
              </a:rPr>
              <a:t>A time, and times, and the dividing of time</a:t>
            </a:r>
          </a:p>
          <a:p>
            <a:pPr>
              <a:buNone/>
            </a:pPr>
            <a:endParaRPr lang="en-US" dirty="0" smtClean="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533AD—Pope Head of all the Churches,</a:t>
            </a:r>
          </a:p>
          <a:p>
            <a:pPr>
              <a:buNone/>
            </a:pPr>
            <a:r>
              <a:rPr lang="en-US" dirty="0" smtClean="0">
                <a:latin typeface="Times New Roman" pitchFamily="18" charset="0"/>
                <a:cs typeface="Times New Roman" pitchFamily="18" charset="0"/>
              </a:rPr>
              <a:t>			Universal Father</a:t>
            </a:r>
          </a:p>
          <a:p>
            <a:pPr>
              <a:buNone/>
            </a:pPr>
            <a:r>
              <a:rPr lang="en-US" dirty="0" smtClean="0">
                <a:latin typeface="Times New Roman" pitchFamily="18" charset="0"/>
                <a:cs typeface="Times New Roman" pitchFamily="18" charset="0"/>
              </a:rPr>
              <a:t>1793AD—French Revolution</a:t>
            </a:r>
          </a:p>
          <a:p>
            <a:pPr>
              <a:buNone/>
            </a:pPr>
            <a:r>
              <a:rPr lang="en-US" dirty="0" smtClean="0">
                <a:latin typeface="Times New Roman" pitchFamily="18" charset="0"/>
                <a:cs typeface="Times New Roman" pitchFamily="18" charset="0"/>
              </a:rPr>
              <a:t>			Broke the back of the papal dynasty</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Gradualness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a:bodyPr>
          <a:lstStyle/>
          <a:p>
            <a:pPr>
              <a:buNone/>
            </a:pPr>
            <a:r>
              <a:rPr lang="en-US" dirty="0" smtClean="0">
                <a:latin typeface="Times New Roman" pitchFamily="18" charset="0"/>
                <a:cs typeface="Times New Roman" pitchFamily="18" charset="0"/>
              </a:rPr>
              <a:t>Babylonian Captivity occurred in three phases:</a:t>
            </a:r>
          </a:p>
          <a:p>
            <a:pPr>
              <a:buNone/>
            </a:pPr>
            <a:r>
              <a:rPr lang="en-US" dirty="0" smtClean="0">
                <a:latin typeface="Times New Roman" pitchFamily="18" charset="0"/>
                <a:cs typeface="Times New Roman" pitchFamily="18" charset="0"/>
              </a:rPr>
              <a:t>			Daniel and his Friends</a:t>
            </a:r>
          </a:p>
          <a:p>
            <a:pPr>
              <a:buNone/>
            </a:pPr>
            <a:r>
              <a:rPr lang="en-US" dirty="0" smtClean="0">
                <a:latin typeface="Times New Roman" pitchFamily="18" charset="0"/>
                <a:cs typeface="Times New Roman" pitchFamily="18" charset="0"/>
              </a:rPr>
              <a:t>			Ezekiel and his Peers</a:t>
            </a:r>
          </a:p>
          <a:p>
            <a:pPr>
              <a:buNone/>
            </a:pPr>
            <a:r>
              <a:rPr lang="en-US" dirty="0" smtClean="0">
                <a:latin typeface="Times New Roman" pitchFamily="18" charset="0"/>
                <a:cs typeface="Times New Roman" pitchFamily="18" charset="0"/>
              </a:rPr>
              <a:t>			Destruction of Jerusalem &amp; Temple</a:t>
            </a:r>
          </a:p>
          <a:p>
            <a:pPr>
              <a:buNone/>
            </a:pPr>
            <a:r>
              <a:rPr lang="en-US" dirty="0" smtClean="0">
                <a:latin typeface="Times New Roman" pitchFamily="18" charset="0"/>
                <a:cs typeface="Times New Roman" pitchFamily="18" charset="0"/>
              </a:rPr>
              <a:t>There were three returns from Babylonian Captivity:</a:t>
            </a:r>
          </a:p>
          <a:p>
            <a:pPr>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Zerubbabel</a:t>
            </a:r>
            <a:r>
              <a:rPr lang="en-US" dirty="0" smtClean="0">
                <a:latin typeface="Times New Roman" pitchFamily="18" charset="0"/>
                <a:cs typeface="Times New Roman" pitchFamily="18" charset="0"/>
              </a:rPr>
              <a:t> to Rebuild Temple</a:t>
            </a:r>
          </a:p>
          <a:p>
            <a:pPr>
              <a:buNone/>
            </a:pPr>
            <a:r>
              <a:rPr lang="en-US" dirty="0" smtClean="0">
                <a:latin typeface="Times New Roman" pitchFamily="18" charset="0"/>
                <a:cs typeface="Times New Roman" pitchFamily="18" charset="0"/>
              </a:rPr>
              <a:t>			Ezra to Restore the Law</a:t>
            </a:r>
          </a:p>
          <a:p>
            <a:pPr>
              <a:buNone/>
            </a:pPr>
            <a:r>
              <a:rPr lang="en-US" dirty="0" smtClean="0">
                <a:latin typeface="Times New Roman" pitchFamily="18" charset="0"/>
                <a:cs typeface="Times New Roman" pitchFamily="18" charset="0"/>
              </a:rPr>
              <a:t>			Nehemiah to Rebuild the Wall</a:t>
            </a:r>
          </a:p>
          <a:p>
            <a:pPr>
              <a:buNone/>
            </a:pPr>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Gradualness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lstStyle/>
          <a:p>
            <a:pPr>
              <a:buNone/>
            </a:pPr>
            <a:r>
              <a:rPr lang="en-US" dirty="0" smtClean="0">
                <a:latin typeface="Times New Roman" pitchFamily="18" charset="0"/>
                <a:cs typeface="Times New Roman" pitchFamily="18" charset="0"/>
              </a:rPr>
              <a:t>The development of the great apostasy was gradual.</a:t>
            </a:r>
          </a:p>
          <a:p>
            <a:pPr algn="ctr">
              <a:buNone/>
            </a:pPr>
            <a:r>
              <a:rPr lang="en-US" dirty="0" smtClean="0">
                <a:latin typeface="Times New Roman" pitchFamily="18" charset="0"/>
                <a:cs typeface="Times New Roman" pitchFamily="18" charset="0"/>
              </a:rPr>
              <a:t>“The Babylonian Captivity of the Church”</a:t>
            </a:r>
          </a:p>
          <a:p>
            <a:pPr>
              <a:buNone/>
            </a:pPr>
            <a:r>
              <a:rPr lang="en-US" dirty="0" smtClean="0">
                <a:latin typeface="Times New Roman" pitchFamily="18" charset="0"/>
                <a:cs typeface="Times New Roman" pitchFamily="18" charset="0"/>
              </a:rPr>
              <a:t>The dissolution of the papal power was gradual.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1,290 years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1793 + 30 = 1823A.D.</a:t>
            </a:r>
          </a:p>
          <a:p>
            <a:pPr algn="ctr">
              <a:buNone/>
            </a:pPr>
            <a:r>
              <a:rPr lang="en-US" dirty="0" smtClean="0">
                <a:latin typeface="Times New Roman" pitchFamily="18" charset="0"/>
                <a:cs typeface="Times New Roman" pitchFamily="18" charset="0"/>
              </a:rPr>
              <a:t>Election of Pope Leo XII</a:t>
            </a:r>
          </a:p>
          <a:p>
            <a:pPr algn="ctr">
              <a:buNone/>
            </a:pPr>
            <a:r>
              <a:rPr lang="en-US" dirty="0" smtClean="0">
                <a:latin typeface="Times New Roman" pitchFamily="18" charset="0"/>
                <a:cs typeface="Times New Roman" pitchFamily="18" charset="0"/>
              </a:rPr>
              <a:t>Elected by the </a:t>
            </a:r>
            <a:r>
              <a:rPr lang="en-US" i="1" dirty="0" err="1" smtClean="0">
                <a:latin typeface="Times New Roman" pitchFamily="18" charset="0"/>
                <a:cs typeface="Times New Roman" pitchFamily="18" charset="0"/>
              </a:rPr>
              <a:t>zelanti</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conservatives</a:t>
            </a:r>
          </a:p>
          <a:p>
            <a:pPr algn="ctr">
              <a:buNone/>
            </a:pPr>
            <a:r>
              <a:rPr lang="en-US" dirty="0" smtClean="0">
                <a:latin typeface="Times New Roman" pitchFamily="18" charset="0"/>
                <a:cs typeface="Times New Roman" pitchFamily="18" charset="0"/>
              </a:rPr>
              <a:t>A hated and unpopular pope, death in 1829.</a:t>
            </a:r>
          </a:p>
          <a:p>
            <a:pPr algn="ctr">
              <a:buNone/>
            </a:pPr>
            <a:r>
              <a:rPr lang="en-US" dirty="0" smtClean="0">
                <a:latin typeface="Times New Roman" pitchFamily="18" charset="0"/>
                <a:cs typeface="Times New Roman" pitchFamily="18" charset="0"/>
              </a:rPr>
              <a:t>Wanted to be a spiritual leader, </a:t>
            </a:r>
          </a:p>
          <a:p>
            <a:pPr algn="ctr">
              <a:buNone/>
            </a:pPr>
            <a:r>
              <a:rPr lang="en-US" dirty="0" smtClean="0">
                <a:latin typeface="Times New Roman" pitchFamily="18" charset="0"/>
                <a:cs typeface="Times New Roman" pitchFamily="18" charset="0"/>
              </a:rPr>
              <a:t>Cease to rely on political action</a:t>
            </a:r>
          </a:p>
          <a:p>
            <a:pPr algn="ctr">
              <a:buNone/>
            </a:pPr>
            <a:r>
              <a:rPr lang="en-US" dirty="0" smtClean="0">
                <a:latin typeface="Times New Roman" pitchFamily="18" charset="0"/>
                <a:cs typeface="Times New Roman" pitchFamily="18" charset="0"/>
              </a:rPr>
              <a:t>Not politics, but religious renewal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1,335 years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1823 + 45 = 1868A.D.</a:t>
            </a:r>
          </a:p>
          <a:p>
            <a:pPr algn="ctr">
              <a:buNone/>
            </a:pPr>
            <a:r>
              <a:rPr lang="en-US" dirty="0" smtClean="0">
                <a:latin typeface="Times New Roman" pitchFamily="18" charset="0"/>
                <a:cs typeface="Times New Roman" pitchFamily="18" charset="0"/>
              </a:rPr>
              <a:t>We’ve come thru Garibaldi, </a:t>
            </a:r>
          </a:p>
          <a:p>
            <a:pPr algn="ctr">
              <a:buNone/>
            </a:pPr>
            <a:r>
              <a:rPr lang="en-US" dirty="0" smtClean="0">
                <a:latin typeface="Times New Roman" pitchFamily="18" charset="0"/>
                <a:cs typeface="Times New Roman" pitchFamily="18" charset="0"/>
              </a:rPr>
              <a:t>“The Hero of Two Worlds”</a:t>
            </a:r>
          </a:p>
          <a:p>
            <a:pPr algn="ctr">
              <a:buNone/>
            </a:pPr>
            <a:r>
              <a:rPr lang="en-US" dirty="0" smtClean="0">
                <a:latin typeface="Times New Roman" pitchFamily="18" charset="0"/>
                <a:cs typeface="Times New Roman" pitchFamily="18" charset="0"/>
              </a:rPr>
              <a:t>The Revolutions of 1848 &amp; 1860</a:t>
            </a:r>
          </a:p>
          <a:p>
            <a:pPr algn="ctr">
              <a:buNone/>
            </a:pPr>
            <a:r>
              <a:rPr lang="en-US" dirty="0" smtClean="0">
                <a:latin typeface="Times New Roman" pitchFamily="18" charset="0"/>
                <a:cs typeface="Times New Roman" pitchFamily="18" charset="0"/>
              </a:rPr>
              <a:t>Pope Pius IX—most important pope in modern history (1846-1878)</a:t>
            </a:r>
          </a:p>
          <a:p>
            <a:pPr algn="ctr">
              <a:buNone/>
            </a:pPr>
            <a:r>
              <a:rPr lang="en-US" dirty="0" smtClean="0">
                <a:latin typeface="Times New Roman" pitchFamily="18" charset="0"/>
                <a:cs typeface="Times New Roman" pitchFamily="18" charset="0"/>
              </a:rPr>
              <a:t>The last Pope-King</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Pope Pius IX</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By 1868, he has seen all his dominions with the exception of Rome and its immediate environs annexed to the new kingdom of Italy.</a:t>
            </a:r>
          </a:p>
          <a:p>
            <a:pPr algn="ctr">
              <a:buNone/>
            </a:pPr>
            <a:r>
              <a:rPr lang="en-US" dirty="0" smtClean="0">
                <a:latin typeface="Times New Roman" pitchFamily="18" charset="0"/>
                <a:cs typeface="Times New Roman" pitchFamily="18" charset="0"/>
              </a:rPr>
              <a:t>(1854—the immaculate conception of Mary)</a:t>
            </a:r>
          </a:p>
          <a:p>
            <a:pPr algn="ctr">
              <a:buNone/>
            </a:pPr>
            <a:r>
              <a:rPr lang="en-US" dirty="0" smtClean="0">
                <a:latin typeface="Times New Roman" pitchFamily="18" charset="0"/>
                <a:cs typeface="Times New Roman" pitchFamily="18" charset="0"/>
              </a:rPr>
              <a:t>1868—the First Vatican Council was called,</a:t>
            </a:r>
          </a:p>
          <a:p>
            <a:pPr algn="ctr">
              <a:buNone/>
            </a:pPr>
            <a:r>
              <a:rPr lang="en-US" dirty="0" smtClean="0">
                <a:latin typeface="Times New Roman" pitchFamily="18" charset="0"/>
                <a:cs typeface="Times New Roman" pitchFamily="18" charset="0"/>
              </a:rPr>
              <a:t>to decree the infallibility of the pope</a:t>
            </a:r>
          </a:p>
          <a:p>
            <a:pPr algn="ctr">
              <a:buNone/>
            </a:pPr>
            <a:r>
              <a:rPr lang="en-US" dirty="0" smtClean="0">
                <a:latin typeface="Times New Roman" pitchFamily="18" charset="0"/>
                <a:cs typeface="Times New Roman" pitchFamily="18" charset="0"/>
              </a:rPr>
              <a:t>In 1870 he got this decree made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1870—Rome was incorporated into the Italian State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algn="ctr">
              <a:buNone/>
            </a:pPr>
            <a:r>
              <a:rPr lang="en-US" dirty="0" smtClean="0">
                <a:latin typeface="Times New Roman" pitchFamily="18" charset="0"/>
                <a:cs typeface="Times New Roman" pitchFamily="18" charset="0"/>
              </a:rPr>
              <a:t>“The Prisoner of the Vatican”</a:t>
            </a:r>
          </a:p>
          <a:p>
            <a:pPr>
              <a:buNone/>
            </a:pPr>
            <a:r>
              <a:rPr lang="en-US" dirty="0" smtClean="0">
                <a:latin typeface="Times New Roman" pitchFamily="18" charset="0"/>
                <a:cs typeface="Times New Roman" pitchFamily="18" charset="0"/>
              </a:rPr>
              <a:t>For 59 years after the taking of Rome, </a:t>
            </a:r>
          </a:p>
          <a:p>
            <a:pPr>
              <a:buNone/>
            </a:pPr>
            <a:r>
              <a:rPr lang="en-US" dirty="0" smtClean="0">
                <a:latin typeface="Times New Roman" pitchFamily="18" charset="0"/>
                <a:cs typeface="Times New Roman" pitchFamily="18" charset="0"/>
              </a:rPr>
              <a:t>No pope would set foot outside the Vatican,</a:t>
            </a:r>
          </a:p>
          <a:p>
            <a:pPr>
              <a:buNone/>
            </a:pPr>
            <a:r>
              <a:rPr lang="en-US" dirty="0" smtClean="0">
                <a:latin typeface="Times New Roman" pitchFamily="18" charset="0"/>
                <a:cs typeface="Times New Roman" pitchFamily="18" charset="0"/>
              </a:rPr>
              <a:t>No pope would enter Rome’s church buildings</a:t>
            </a:r>
          </a:p>
          <a:p>
            <a:pPr>
              <a:buNone/>
            </a:pPr>
            <a:r>
              <a:rPr lang="en-US" dirty="0" smtClean="0">
                <a:latin typeface="Times New Roman" pitchFamily="18" charset="0"/>
                <a:cs typeface="Times New Roman" pitchFamily="18" charset="0"/>
              </a:rPr>
              <a:t>No pope would retreat to the papal villa in the nearby hills</a:t>
            </a:r>
          </a:p>
          <a:p>
            <a:pPr>
              <a:buNone/>
            </a:pPr>
            <a:r>
              <a:rPr lang="en-US" dirty="0" smtClean="0">
                <a:latin typeface="Times New Roman" pitchFamily="18" charset="0"/>
                <a:cs typeface="Times New Roman" pitchFamily="18" charset="0"/>
              </a:rPr>
              <a:t>To leave the little Vatican patch of land would have been to admit that he was no longer “the prisoner of the Vatican”.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Pope Pius IX</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pPr algn="ctr">
              <a:buNone/>
            </a:pPr>
            <a:r>
              <a:rPr lang="en-US" dirty="0" smtClean="0">
                <a:latin typeface="Times New Roman" pitchFamily="18" charset="0"/>
                <a:cs typeface="Times New Roman" pitchFamily="18" charset="0"/>
              </a:rPr>
              <a:t>He was pope longer than any other man has ever been pope.</a:t>
            </a:r>
          </a:p>
          <a:p>
            <a:pPr algn="ctr">
              <a:buNone/>
            </a:pPr>
            <a:r>
              <a:rPr lang="en-US" dirty="0" smtClean="0">
                <a:latin typeface="Times New Roman" pitchFamily="18" charset="0"/>
                <a:cs typeface="Times New Roman" pitchFamily="18" charset="0"/>
              </a:rPr>
              <a:t>When he died, he had created the modern papacy, stripped of its temporal dominion.</a:t>
            </a:r>
          </a:p>
          <a:p>
            <a:pPr algn="ctr">
              <a:buNone/>
            </a:pPr>
            <a:r>
              <a:rPr lang="en-US" dirty="0" smtClean="0">
                <a:latin typeface="Times New Roman" pitchFamily="18" charset="0"/>
                <a:cs typeface="Times New Roman" pitchFamily="18" charset="0"/>
              </a:rPr>
              <a:t>During his funeral procession in 1881, mob pelted the procession with rocks, threatened to throw the pope’s corpse into the Tiber River.</a:t>
            </a:r>
          </a:p>
          <a:p>
            <a:pPr algn="ctr">
              <a:buNone/>
            </a:pPr>
            <a:r>
              <a:rPr lang="en-US" dirty="0" smtClean="0">
                <a:latin typeface="Times New Roman" pitchFamily="18" charset="0"/>
                <a:cs typeface="Times New Roman" pitchFamily="18" charset="0"/>
              </a:rPr>
              <a:t>Modern Italy was founded over the dead body of Pope Pius IX.</a:t>
            </a:r>
          </a:p>
          <a:p>
            <a:pPr algn="ctr">
              <a:buNone/>
            </a:pPr>
            <a:r>
              <a:rPr lang="en-US" dirty="0" smtClean="0">
                <a:latin typeface="Times New Roman" pitchFamily="18" charset="0"/>
                <a:cs typeface="Times New Roman" pitchFamily="18" charset="0"/>
              </a:rPr>
              <a:t>The greatest foe to the creation of modern Italy was the pope.</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What happened in 1868 triggered all this.</a:t>
            </a:r>
          </a:p>
          <a:p>
            <a:pPr algn="ctr">
              <a:buNone/>
            </a:pPr>
            <a:r>
              <a:rPr lang="en-US" dirty="0" smtClean="0">
                <a:latin typeface="Times New Roman" pitchFamily="18" charset="0"/>
                <a:cs typeface="Times New Roman" pitchFamily="18" charset="0"/>
              </a:rPr>
              <a:t>The other day, Pope Francis appointed Cardinal McElroy, bishop of San Diego, to lead the Archdiocese of Washington D.C.</a:t>
            </a:r>
          </a:p>
          <a:p>
            <a:pPr algn="ctr">
              <a:buNone/>
            </a:pPr>
            <a:r>
              <a:rPr lang="en-US" dirty="0" smtClean="0">
                <a:latin typeface="Times New Roman" pitchFamily="18" charset="0"/>
                <a:cs typeface="Times New Roman" pitchFamily="18" charset="0"/>
              </a:rPr>
              <a:t>to fight President Trump.</a:t>
            </a:r>
          </a:p>
          <a:p>
            <a:pPr algn="ctr">
              <a:buNone/>
            </a:pPr>
            <a:r>
              <a:rPr lang="en-US" dirty="0" smtClean="0">
                <a:latin typeface="Times New Roman" pitchFamily="18" charset="0"/>
                <a:cs typeface="Times New Roman" pitchFamily="18" charset="0"/>
              </a:rPr>
              <a:t>Nobody cares.</a:t>
            </a:r>
          </a:p>
          <a:p>
            <a:pPr algn="ctr">
              <a:buNone/>
            </a:pPr>
            <a:r>
              <a:rPr lang="en-US" dirty="0" smtClean="0">
                <a:latin typeface="Times New Roman" pitchFamily="18" charset="0"/>
                <a:cs typeface="Times New Roman" pitchFamily="18" charset="0"/>
              </a:rPr>
              <a:t>The pope is a </a:t>
            </a:r>
            <a:r>
              <a:rPr lang="en-US" smtClean="0">
                <a:latin typeface="Times New Roman" pitchFamily="18" charset="0"/>
                <a:cs typeface="Times New Roman" pitchFamily="18" charset="0"/>
              </a:rPr>
              <a:t>relative nonentity now.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4814</TotalTime>
  <Words>4117</Words>
  <Application>Microsoft Office PowerPoint</Application>
  <PresentationFormat>On-screen Show (4:3)</PresentationFormat>
  <Paragraphs>732</Paragraphs>
  <Slides>147</Slides>
  <Notes>0</Notes>
  <HiddenSlides>0</HiddenSlides>
  <MMClips>0</MMClips>
  <ScaleCrop>false</ScaleCrop>
  <HeadingPairs>
    <vt:vector size="4" baseType="variant">
      <vt:variant>
        <vt:lpstr>Theme</vt:lpstr>
      </vt:variant>
      <vt:variant>
        <vt:i4>1</vt:i4>
      </vt:variant>
      <vt:variant>
        <vt:lpstr>Slide Titles</vt:lpstr>
      </vt:variant>
      <vt:variant>
        <vt:i4>147</vt:i4>
      </vt:variant>
    </vt:vector>
  </HeadingPairs>
  <TitlesOfParts>
    <vt:vector size="148" baseType="lpstr">
      <vt:lpstr>Office Theme</vt:lpstr>
      <vt:lpstr>The Book of Daniel</vt:lpstr>
      <vt:lpstr>Two Main Parts</vt:lpstr>
      <vt:lpstr>Chapter One</vt:lpstr>
      <vt:lpstr>Chapter One</vt:lpstr>
      <vt:lpstr>Cadet Prayer from West Point</vt:lpstr>
      <vt:lpstr>Chapter Two</vt:lpstr>
      <vt:lpstr>The Occult World</vt:lpstr>
      <vt:lpstr>Daniel is merely a mirror reflecting God to Nebuchadnezzar</vt:lpstr>
      <vt:lpstr>Slide 9</vt:lpstr>
      <vt:lpstr>Slide 10</vt:lpstr>
      <vt:lpstr>Slide 11</vt:lpstr>
      <vt:lpstr>The Backbone of Biblical Prophecy</vt:lpstr>
      <vt:lpstr>Four World Empires</vt:lpstr>
      <vt:lpstr>Dreams</vt:lpstr>
      <vt:lpstr>Names</vt:lpstr>
      <vt:lpstr>Chapter Three </vt:lpstr>
      <vt:lpstr>v.1</vt:lpstr>
      <vt:lpstr>Vs.2-3</vt:lpstr>
      <vt:lpstr>Vs.8 &amp;12</vt:lpstr>
      <vt:lpstr>vs.14,15</vt:lpstr>
      <vt:lpstr>Vs.16-18</vt:lpstr>
      <vt:lpstr>Slide 22</vt:lpstr>
      <vt:lpstr>Slide 23</vt:lpstr>
      <vt:lpstr>Chapter Four</vt:lpstr>
      <vt:lpstr>Vs.1-3</vt:lpstr>
      <vt:lpstr>v.4</vt:lpstr>
      <vt:lpstr>v.5</vt:lpstr>
      <vt:lpstr>v.6</vt:lpstr>
      <vt:lpstr>v.8</vt:lpstr>
      <vt:lpstr>v.9</vt:lpstr>
      <vt:lpstr>Vs.10-17:  The Dream</vt:lpstr>
      <vt:lpstr>v.19</vt:lpstr>
      <vt:lpstr>v.20-26—The Interpretation</vt:lpstr>
      <vt:lpstr>v.28</vt:lpstr>
      <vt:lpstr>v.30</vt:lpstr>
      <vt:lpstr>v.31</vt:lpstr>
      <vt:lpstr>v.34</vt:lpstr>
      <vt:lpstr>Slide 38</vt:lpstr>
      <vt:lpstr>Slide 39</vt:lpstr>
      <vt:lpstr>Chapter Five</vt:lpstr>
      <vt:lpstr>Neo-Babylonian Kings</vt:lpstr>
      <vt:lpstr>Belshazzar</vt:lpstr>
      <vt:lpstr>The Fall of Babylon</vt:lpstr>
      <vt:lpstr>Slide 44</vt:lpstr>
      <vt:lpstr>Slide 45</vt:lpstr>
      <vt:lpstr>Slide 46</vt:lpstr>
      <vt:lpstr>Slide 47</vt:lpstr>
      <vt:lpstr>Slide 48</vt:lpstr>
      <vt:lpstr>Chapter Six </vt:lpstr>
      <vt:lpstr>Darius the Mede</vt:lpstr>
      <vt:lpstr>v.4</vt:lpstr>
      <vt:lpstr>v.5</vt:lpstr>
      <vt:lpstr>v.7</vt:lpstr>
      <vt:lpstr>v.8</vt:lpstr>
      <vt:lpstr>Slide 55</vt:lpstr>
      <vt:lpstr>v.11-15</vt:lpstr>
      <vt:lpstr>Parallels</vt:lpstr>
      <vt:lpstr>Parallels Continued</vt:lpstr>
      <vt:lpstr>Parallels Concluded</vt:lpstr>
      <vt:lpstr>v.16</vt:lpstr>
      <vt:lpstr>Slide 61</vt:lpstr>
      <vt:lpstr>Chapter Seven</vt:lpstr>
      <vt:lpstr>v.2 continued</vt:lpstr>
      <vt:lpstr>v.3</vt:lpstr>
      <vt:lpstr>v.4--Babylon</vt:lpstr>
      <vt:lpstr>v.5—Medo-Persia</vt:lpstr>
      <vt:lpstr>v.6—Greece </vt:lpstr>
      <vt:lpstr>v.7—Rome </vt:lpstr>
      <vt:lpstr>Ten Horns</vt:lpstr>
      <vt:lpstr>Modern Names of the Ten Horns</vt:lpstr>
      <vt:lpstr>v.8—Little Horn</vt:lpstr>
      <vt:lpstr>Papal Claims</vt:lpstr>
      <vt:lpstr>Slide 73</vt:lpstr>
      <vt:lpstr>Slide 74</vt:lpstr>
      <vt:lpstr>Antichrist</vt:lpstr>
      <vt:lpstr>v.25</vt:lpstr>
      <vt:lpstr>Slide 77</vt:lpstr>
      <vt:lpstr>French Revolution</vt:lpstr>
      <vt:lpstr>v.9</vt:lpstr>
      <vt:lpstr>v.11</vt:lpstr>
      <vt:lpstr>Two Kinds of Kingdoms</vt:lpstr>
      <vt:lpstr>v.14</vt:lpstr>
      <vt:lpstr>The Judgment Against the Little Horn</vt:lpstr>
      <vt:lpstr>Chapter 8</vt:lpstr>
      <vt:lpstr>v.2</vt:lpstr>
      <vt:lpstr>v.3,4</vt:lpstr>
      <vt:lpstr>vs.5-7</vt:lpstr>
      <vt:lpstr>v.8</vt:lpstr>
      <vt:lpstr>v.9</vt:lpstr>
      <vt:lpstr>vs.10-11</vt:lpstr>
      <vt:lpstr>v.14</vt:lpstr>
      <vt:lpstr>v.15</vt:lpstr>
      <vt:lpstr>v.16</vt:lpstr>
      <vt:lpstr>v.17</vt:lpstr>
      <vt:lpstr>v.19</vt:lpstr>
      <vt:lpstr>v.23</vt:lpstr>
      <vt:lpstr>v.25</vt:lpstr>
      <vt:lpstr>v.26</vt:lpstr>
      <vt:lpstr>Daniel 9</vt:lpstr>
      <vt:lpstr>v.3</vt:lpstr>
      <vt:lpstr>v.5</vt:lpstr>
      <vt:lpstr>vs.7,8</vt:lpstr>
      <vt:lpstr>v.12</vt:lpstr>
      <vt:lpstr>v.21</vt:lpstr>
      <vt:lpstr>vs. 24-27</vt:lpstr>
      <vt:lpstr>Prediction</vt:lpstr>
      <vt:lpstr>Four Decrees</vt:lpstr>
      <vt:lpstr>Slide 108</vt:lpstr>
      <vt:lpstr>Slide 109</vt:lpstr>
      <vt:lpstr>Things to Remember</vt:lpstr>
      <vt:lpstr>The Daniel Timetable</vt:lpstr>
      <vt:lpstr>v.24</vt:lpstr>
      <vt:lpstr>v.27</vt:lpstr>
      <vt:lpstr>v.27</vt:lpstr>
      <vt:lpstr>Daniel 10</vt:lpstr>
      <vt:lpstr>v.1</vt:lpstr>
      <vt:lpstr>vs.2-5</vt:lpstr>
      <vt:lpstr>vs.6-12</vt:lpstr>
      <vt:lpstr>v.13</vt:lpstr>
      <vt:lpstr>vs.14-21</vt:lpstr>
      <vt:lpstr>Daniel 11</vt:lpstr>
      <vt:lpstr>vs.3,4</vt:lpstr>
      <vt:lpstr>Slide 123</vt:lpstr>
      <vt:lpstr>Slide 124</vt:lpstr>
      <vt:lpstr>Slide 125</vt:lpstr>
      <vt:lpstr>Porphyry</vt:lpstr>
      <vt:lpstr>Between the Old &amp; New Testaments</vt:lpstr>
      <vt:lpstr>Slide 128</vt:lpstr>
      <vt:lpstr>Daniel 12</vt:lpstr>
      <vt:lpstr>Slide 130</vt:lpstr>
      <vt:lpstr>v.3</vt:lpstr>
      <vt:lpstr>v.4</vt:lpstr>
      <vt:lpstr>v.5</vt:lpstr>
      <vt:lpstr>v.6</vt:lpstr>
      <vt:lpstr>v.7</vt:lpstr>
      <vt:lpstr>Slide 136</vt:lpstr>
      <vt:lpstr>Slide 137</vt:lpstr>
      <vt:lpstr>Antichrist (Pseudo-Christ)</vt:lpstr>
      <vt:lpstr>Slide 139</vt:lpstr>
      <vt:lpstr>Gradualness</vt:lpstr>
      <vt:lpstr>Gradualness</vt:lpstr>
      <vt:lpstr>1,290 years</vt:lpstr>
      <vt:lpstr>1,335 years</vt:lpstr>
      <vt:lpstr>Pope Pius IX</vt:lpstr>
      <vt:lpstr>1870—Rome was incorporated into the Italian State</vt:lpstr>
      <vt:lpstr>Pope Pius IX</vt:lpstr>
      <vt:lpstr>Slide 147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Book of Daniel</dc:title>
  <dc:creator>Rick</dc:creator>
  <cp:lastModifiedBy>Clint</cp:lastModifiedBy>
  <cp:revision>212</cp:revision>
  <dcterms:created xsi:type="dcterms:W3CDTF">2024-10-08T17:42:43Z</dcterms:created>
  <dcterms:modified xsi:type="dcterms:W3CDTF">2008-01-01T07:18:50Z</dcterms:modified>
</cp:coreProperties>
</file>