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ctiveX/activeX1.xml" ContentType="application/vnd.ms-office.activeX+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ctiveX/activeX2.xml" ContentType="application/vnd.ms-office.activeX+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80" r:id="rId2"/>
    <p:sldId id="256" r:id="rId3"/>
    <p:sldId id="257" r:id="rId4"/>
    <p:sldId id="259" r:id="rId5"/>
    <p:sldId id="258" r:id="rId6"/>
    <p:sldId id="263" r:id="rId7"/>
    <p:sldId id="260" r:id="rId8"/>
    <p:sldId id="264" r:id="rId9"/>
    <p:sldId id="261" r:id="rId10"/>
    <p:sldId id="262" r:id="rId11"/>
    <p:sldId id="279" r:id="rId12"/>
    <p:sldId id="266" r:id="rId13"/>
    <p:sldId id="265"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57" d="100"/>
          <a:sy n="57" d="100"/>
        </p:scale>
        <p:origin x="-110" y="-715"/>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4C599241-6926-101B-9992-00000B65C6F9}" ax:persistence="persistStorage" r:id="rId1"/>
</file>

<file path=ppt/activeX/activeX2.xml><?xml version="1.0" encoding="utf-8"?>
<ax:ocx xmlns:ax="http://schemas.microsoft.com/office/2006/activeX" xmlns:r="http://schemas.openxmlformats.org/officeDocument/2006/relationships" ax:classid="{4C599241-6926-101B-9992-00000B65C6F9}"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F951AF5-3374-4D6C-9CBE-B2CD4E07E8E1}" type="datetimeFigureOut">
              <a:rPr lang="en-US" smtClean="0"/>
              <a:t>04/05/20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31E1D55-A23A-4E62-9E10-6D6E8F10F4E4}" type="slidenum">
              <a:rPr lang="en-US" smtClean="0"/>
              <a:t>‹#›</a:t>
            </a:fld>
            <a:endParaRPr lang="en-US" dirty="0"/>
          </a:p>
        </p:txBody>
      </p:sp>
    </p:spTree>
    <p:extLst>
      <p:ext uri="{BB962C8B-B14F-4D97-AF65-F5344CB8AC3E}">
        <p14:creationId xmlns:p14="http://schemas.microsoft.com/office/powerpoint/2010/main" val="3707469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2</a:t>
            </a:fld>
            <a:endParaRPr lang="en-US" dirty="0"/>
          </a:p>
        </p:txBody>
      </p:sp>
    </p:spTree>
    <p:extLst>
      <p:ext uri="{BB962C8B-B14F-4D97-AF65-F5344CB8AC3E}">
        <p14:creationId xmlns:p14="http://schemas.microsoft.com/office/powerpoint/2010/main" val="294113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3</a:t>
            </a:fld>
            <a:endParaRPr lang="en-US" dirty="0"/>
          </a:p>
        </p:txBody>
      </p:sp>
    </p:spTree>
    <p:extLst>
      <p:ext uri="{BB962C8B-B14F-4D97-AF65-F5344CB8AC3E}">
        <p14:creationId xmlns:p14="http://schemas.microsoft.com/office/powerpoint/2010/main" val="1919141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4</a:t>
            </a:fld>
            <a:endParaRPr lang="en-US" dirty="0"/>
          </a:p>
        </p:txBody>
      </p:sp>
    </p:spTree>
    <p:extLst>
      <p:ext uri="{BB962C8B-B14F-4D97-AF65-F5344CB8AC3E}">
        <p14:creationId xmlns:p14="http://schemas.microsoft.com/office/powerpoint/2010/main" val="1409085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5</a:t>
            </a:fld>
            <a:endParaRPr lang="en-US" dirty="0"/>
          </a:p>
        </p:txBody>
      </p:sp>
    </p:spTree>
    <p:extLst>
      <p:ext uri="{BB962C8B-B14F-4D97-AF65-F5344CB8AC3E}">
        <p14:creationId xmlns:p14="http://schemas.microsoft.com/office/powerpoint/2010/main" val="1258660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6</a:t>
            </a:fld>
            <a:endParaRPr lang="en-US" dirty="0"/>
          </a:p>
        </p:txBody>
      </p:sp>
    </p:spTree>
    <p:extLst>
      <p:ext uri="{BB962C8B-B14F-4D97-AF65-F5344CB8AC3E}">
        <p14:creationId xmlns:p14="http://schemas.microsoft.com/office/powerpoint/2010/main" val="3686677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7</a:t>
            </a:fld>
            <a:endParaRPr lang="en-US" dirty="0"/>
          </a:p>
        </p:txBody>
      </p:sp>
    </p:spTree>
    <p:extLst>
      <p:ext uri="{BB962C8B-B14F-4D97-AF65-F5344CB8AC3E}">
        <p14:creationId xmlns:p14="http://schemas.microsoft.com/office/powerpoint/2010/main" val="848545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8</a:t>
            </a:fld>
            <a:endParaRPr lang="en-US" dirty="0"/>
          </a:p>
        </p:txBody>
      </p:sp>
    </p:spTree>
    <p:extLst>
      <p:ext uri="{BB962C8B-B14F-4D97-AF65-F5344CB8AC3E}">
        <p14:creationId xmlns:p14="http://schemas.microsoft.com/office/powerpoint/2010/main" val="521147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9</a:t>
            </a:fld>
            <a:endParaRPr lang="en-US" dirty="0"/>
          </a:p>
        </p:txBody>
      </p:sp>
    </p:spTree>
    <p:extLst>
      <p:ext uri="{BB962C8B-B14F-4D97-AF65-F5344CB8AC3E}">
        <p14:creationId xmlns:p14="http://schemas.microsoft.com/office/powerpoint/2010/main" val="403393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10</a:t>
            </a:fld>
            <a:endParaRPr lang="en-US" dirty="0"/>
          </a:p>
        </p:txBody>
      </p:sp>
    </p:spTree>
    <p:extLst>
      <p:ext uri="{BB962C8B-B14F-4D97-AF65-F5344CB8AC3E}">
        <p14:creationId xmlns:p14="http://schemas.microsoft.com/office/powerpoint/2010/main" val="381801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11</a:t>
            </a:fld>
            <a:endParaRPr lang="en-US" dirty="0"/>
          </a:p>
        </p:txBody>
      </p:sp>
    </p:spTree>
    <p:extLst>
      <p:ext uri="{BB962C8B-B14F-4D97-AF65-F5344CB8AC3E}">
        <p14:creationId xmlns:p14="http://schemas.microsoft.com/office/powerpoint/2010/main" val="2306559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12</a:t>
            </a:fld>
            <a:endParaRPr lang="en-US" dirty="0"/>
          </a:p>
        </p:txBody>
      </p:sp>
    </p:spTree>
    <p:extLst>
      <p:ext uri="{BB962C8B-B14F-4D97-AF65-F5344CB8AC3E}">
        <p14:creationId xmlns:p14="http://schemas.microsoft.com/office/powerpoint/2010/main" val="3798580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13</a:t>
            </a:fld>
            <a:endParaRPr lang="en-US" dirty="0"/>
          </a:p>
        </p:txBody>
      </p:sp>
    </p:spTree>
    <p:extLst>
      <p:ext uri="{BB962C8B-B14F-4D97-AF65-F5344CB8AC3E}">
        <p14:creationId xmlns:p14="http://schemas.microsoft.com/office/powerpoint/2010/main" val="437663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14</a:t>
            </a:fld>
            <a:endParaRPr lang="en-US" dirty="0"/>
          </a:p>
        </p:txBody>
      </p:sp>
    </p:spTree>
    <p:extLst>
      <p:ext uri="{BB962C8B-B14F-4D97-AF65-F5344CB8AC3E}">
        <p14:creationId xmlns:p14="http://schemas.microsoft.com/office/powerpoint/2010/main" val="1772417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15</a:t>
            </a:fld>
            <a:endParaRPr lang="en-US" dirty="0"/>
          </a:p>
        </p:txBody>
      </p:sp>
    </p:spTree>
    <p:extLst>
      <p:ext uri="{BB962C8B-B14F-4D97-AF65-F5344CB8AC3E}">
        <p14:creationId xmlns:p14="http://schemas.microsoft.com/office/powerpoint/2010/main" val="4235832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16</a:t>
            </a:fld>
            <a:endParaRPr lang="en-US" dirty="0"/>
          </a:p>
        </p:txBody>
      </p:sp>
    </p:spTree>
    <p:extLst>
      <p:ext uri="{BB962C8B-B14F-4D97-AF65-F5344CB8AC3E}">
        <p14:creationId xmlns:p14="http://schemas.microsoft.com/office/powerpoint/2010/main" val="3432745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17</a:t>
            </a:fld>
            <a:endParaRPr lang="en-US" dirty="0"/>
          </a:p>
        </p:txBody>
      </p:sp>
    </p:spTree>
    <p:extLst>
      <p:ext uri="{BB962C8B-B14F-4D97-AF65-F5344CB8AC3E}">
        <p14:creationId xmlns:p14="http://schemas.microsoft.com/office/powerpoint/2010/main" val="1261724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18</a:t>
            </a:fld>
            <a:endParaRPr lang="en-US" dirty="0"/>
          </a:p>
        </p:txBody>
      </p:sp>
    </p:spTree>
    <p:extLst>
      <p:ext uri="{BB962C8B-B14F-4D97-AF65-F5344CB8AC3E}">
        <p14:creationId xmlns:p14="http://schemas.microsoft.com/office/powerpoint/2010/main" val="1568263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19</a:t>
            </a:fld>
            <a:endParaRPr lang="en-US" dirty="0"/>
          </a:p>
        </p:txBody>
      </p:sp>
    </p:spTree>
    <p:extLst>
      <p:ext uri="{BB962C8B-B14F-4D97-AF65-F5344CB8AC3E}">
        <p14:creationId xmlns:p14="http://schemas.microsoft.com/office/powerpoint/2010/main" val="1336213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20</a:t>
            </a:fld>
            <a:endParaRPr lang="en-US" dirty="0"/>
          </a:p>
        </p:txBody>
      </p:sp>
    </p:spTree>
    <p:extLst>
      <p:ext uri="{BB962C8B-B14F-4D97-AF65-F5344CB8AC3E}">
        <p14:creationId xmlns:p14="http://schemas.microsoft.com/office/powerpoint/2010/main" val="2537918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21</a:t>
            </a:fld>
            <a:endParaRPr lang="en-US" dirty="0"/>
          </a:p>
        </p:txBody>
      </p:sp>
    </p:spTree>
    <p:extLst>
      <p:ext uri="{BB962C8B-B14F-4D97-AF65-F5344CB8AC3E}">
        <p14:creationId xmlns:p14="http://schemas.microsoft.com/office/powerpoint/2010/main" val="13914897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22</a:t>
            </a:fld>
            <a:endParaRPr lang="en-US" dirty="0"/>
          </a:p>
        </p:txBody>
      </p:sp>
    </p:spTree>
    <p:extLst>
      <p:ext uri="{BB962C8B-B14F-4D97-AF65-F5344CB8AC3E}">
        <p14:creationId xmlns:p14="http://schemas.microsoft.com/office/powerpoint/2010/main" val="3945847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23</a:t>
            </a:fld>
            <a:endParaRPr lang="en-US" dirty="0"/>
          </a:p>
        </p:txBody>
      </p:sp>
    </p:spTree>
    <p:extLst>
      <p:ext uri="{BB962C8B-B14F-4D97-AF65-F5344CB8AC3E}">
        <p14:creationId xmlns:p14="http://schemas.microsoft.com/office/powerpoint/2010/main" val="1569465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24</a:t>
            </a:fld>
            <a:endParaRPr lang="en-US" dirty="0"/>
          </a:p>
        </p:txBody>
      </p:sp>
    </p:spTree>
    <p:extLst>
      <p:ext uri="{BB962C8B-B14F-4D97-AF65-F5344CB8AC3E}">
        <p14:creationId xmlns:p14="http://schemas.microsoft.com/office/powerpoint/2010/main" val="1539131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1E1D55-A23A-4E62-9E10-6D6E8F10F4E4}" type="slidenum">
              <a:rPr lang="en-US" smtClean="0"/>
              <a:t>25</a:t>
            </a:fld>
            <a:endParaRPr lang="en-US" dirty="0"/>
          </a:p>
        </p:txBody>
      </p:sp>
    </p:spTree>
    <p:extLst>
      <p:ext uri="{BB962C8B-B14F-4D97-AF65-F5344CB8AC3E}">
        <p14:creationId xmlns:p14="http://schemas.microsoft.com/office/powerpoint/2010/main" val="245107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04/05/20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04/05/20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04/05/20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04/05/20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04/05/20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04/05/20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04/05/20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04/05/20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04/05/20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04/05/20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image" Target="../media/image8.JP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2.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image" Target="../media/image8.JP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smtClean="0">
                <a:solidFill>
                  <a:schemeClr val="bg1"/>
                </a:solidFill>
              </a:rPr>
              <a:t>GREGORY BOULEVARD CHUCH OF CHRIST</a:t>
            </a:r>
            <a:endParaRPr lang="en-US" b="1" dirty="0">
              <a:solidFill>
                <a:schemeClr val="bg1"/>
              </a:solidFill>
            </a:endParaRPr>
          </a:p>
        </p:txBody>
      </p:sp>
      <p:sp>
        <p:nvSpPr>
          <p:cNvPr id="3" name="Subtitle 2"/>
          <p:cNvSpPr>
            <a:spLocks noGrp="1"/>
          </p:cNvSpPr>
          <p:nvPr>
            <p:ph type="subTitle" idx="1"/>
          </p:nvPr>
        </p:nvSpPr>
        <p:spPr/>
        <p:txBody>
          <a:bodyPr>
            <a:noAutofit/>
          </a:bodyPr>
          <a:lstStyle/>
          <a:p>
            <a:pPr algn="ctr"/>
            <a:r>
              <a:rPr lang="en-US" sz="2800" b="1" dirty="0" smtClean="0">
                <a:solidFill>
                  <a:schemeClr val="bg1"/>
                </a:solidFill>
              </a:rPr>
              <a:t>THIS MORNING’S BROADCAST WILL START AT 10:30 </a:t>
            </a:r>
          </a:p>
          <a:p>
            <a:pPr algn="ctr"/>
            <a:r>
              <a:rPr lang="en-US" sz="2800" dirty="0" smtClean="0">
                <a:solidFill>
                  <a:schemeClr val="bg1"/>
                </a:solidFill>
              </a:rPr>
              <a:t>THE CHURCHES OF CHRIST SALUTE YOU!</a:t>
            </a:r>
            <a:endParaRPr lang="en-US" sz="2800" dirty="0">
              <a:solidFill>
                <a:schemeClr val="bg1"/>
              </a:solidFill>
            </a:endParaRPr>
          </a:p>
        </p:txBody>
      </p:sp>
    </p:spTree>
    <p:extLst>
      <p:ext uri="{BB962C8B-B14F-4D97-AF65-F5344CB8AC3E}">
        <p14:creationId xmlns:p14="http://schemas.microsoft.com/office/powerpoint/2010/main" val="112803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2420815"/>
          </a:xfrm>
        </p:spPr>
        <p:txBody>
          <a:bodyPr/>
          <a:lstStyle/>
          <a:p>
            <a:pPr algn="ctr"/>
            <a:r>
              <a:rPr lang="en-US" sz="9600" b="1" dirty="0" smtClean="0">
                <a:solidFill>
                  <a:schemeClr val="accent3"/>
                </a:solidFill>
              </a:rPr>
              <a:t>SIN</a:t>
            </a:r>
            <a:endParaRPr lang="en-US" sz="9600" b="1" dirty="0">
              <a:solidFill>
                <a:schemeClr val="accent3"/>
              </a:solidFill>
            </a:endParaRPr>
          </a:p>
        </p:txBody>
      </p:sp>
      <p:sp>
        <p:nvSpPr>
          <p:cNvPr id="3" name="Subtitle 2"/>
          <p:cNvSpPr>
            <a:spLocks noGrp="1"/>
          </p:cNvSpPr>
          <p:nvPr>
            <p:ph type="subTitle" idx="1"/>
          </p:nvPr>
        </p:nvSpPr>
        <p:spPr>
          <a:xfrm>
            <a:off x="1154955" y="4777379"/>
            <a:ext cx="8825658" cy="1398337"/>
          </a:xfrm>
        </p:spPr>
        <p:txBody>
          <a:bodyPr>
            <a:normAutofit/>
          </a:bodyPr>
          <a:lstStyle/>
          <a:p>
            <a:pPr algn="ctr"/>
            <a:r>
              <a:rPr lang="en-US" sz="6000" b="1" dirty="0" smtClean="0">
                <a:solidFill>
                  <a:schemeClr val="tx1"/>
                </a:solidFill>
              </a:rPr>
              <a:t>Why it is “so bad”?</a:t>
            </a:r>
            <a:endParaRPr lang="en-US" sz="6000" b="1" dirty="0">
              <a:solidFill>
                <a:schemeClr val="tx1"/>
              </a:solidFill>
            </a:endParaRPr>
          </a:p>
        </p:txBody>
      </p:sp>
    </p:spTree>
    <p:extLst>
      <p:ext uri="{BB962C8B-B14F-4D97-AF65-F5344CB8AC3E}">
        <p14:creationId xmlns:p14="http://schemas.microsoft.com/office/powerpoint/2010/main" val="3854263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solidFill>
                  <a:schemeClr val="accent3"/>
                </a:solidFill>
              </a:rPr>
              <a:t>SIN</a:t>
            </a:r>
            <a:endParaRPr lang="en-US" sz="6600" b="1" dirty="0">
              <a:solidFill>
                <a:schemeClr val="accent3"/>
              </a:solidFill>
            </a:endParaRPr>
          </a:p>
        </p:txBody>
      </p:sp>
      <p:sp>
        <p:nvSpPr>
          <p:cNvPr id="3" name="Content Placeholder 2"/>
          <p:cNvSpPr>
            <a:spLocks noGrp="1"/>
          </p:cNvSpPr>
          <p:nvPr>
            <p:ph idx="1"/>
          </p:nvPr>
        </p:nvSpPr>
        <p:spPr>
          <a:noFill/>
        </p:spPr>
        <p:txBody>
          <a:bodyPr>
            <a:normAutofit/>
          </a:bodyPr>
          <a:lstStyle/>
          <a:p>
            <a:r>
              <a:rPr lang="en-US" sz="3600" dirty="0" smtClean="0"/>
              <a:t>“How can a loving God send people to eternal hell for a momentary infraction?”</a:t>
            </a:r>
            <a:endParaRPr lang="en-US" sz="3600" dirty="0"/>
          </a:p>
        </p:txBody>
      </p:sp>
    </p:spTree>
    <p:extLst>
      <p:ext uri="{BB962C8B-B14F-4D97-AF65-F5344CB8AC3E}">
        <p14:creationId xmlns:p14="http://schemas.microsoft.com/office/powerpoint/2010/main" val="3673116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solidFill>
                  <a:schemeClr val="accent3"/>
                </a:solidFill>
              </a:rPr>
              <a:t>SIN</a:t>
            </a:r>
            <a:endParaRPr lang="en-US" sz="6600" b="1" dirty="0">
              <a:solidFill>
                <a:schemeClr val="accent3"/>
              </a:solidFill>
            </a:endParaRPr>
          </a:p>
        </p:txBody>
      </p:sp>
      <p:sp>
        <p:nvSpPr>
          <p:cNvPr id="3" name="Content Placeholder 2"/>
          <p:cNvSpPr>
            <a:spLocks noGrp="1"/>
          </p:cNvSpPr>
          <p:nvPr>
            <p:ph idx="1"/>
          </p:nvPr>
        </p:nvSpPr>
        <p:spPr/>
        <p:txBody>
          <a:bodyPr>
            <a:normAutofit/>
          </a:bodyPr>
          <a:lstStyle/>
          <a:p>
            <a:r>
              <a:rPr lang="en-US" sz="3600" dirty="0" smtClean="0"/>
              <a:t>“How can a loving God send people to eternal hell for a momentary infraction?”</a:t>
            </a:r>
          </a:p>
          <a:p>
            <a:r>
              <a:rPr lang="en-US" sz="3600" dirty="0" smtClean="0"/>
              <a:t>“It is not ‘so’ bad.”</a:t>
            </a:r>
          </a:p>
          <a:p>
            <a:endParaRPr lang="en-US" sz="3600" dirty="0"/>
          </a:p>
        </p:txBody>
      </p:sp>
    </p:spTree>
    <p:extLst>
      <p:ext uri="{BB962C8B-B14F-4D97-AF65-F5344CB8AC3E}">
        <p14:creationId xmlns:p14="http://schemas.microsoft.com/office/powerpoint/2010/main" val="3578202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solidFill>
                  <a:schemeClr val="accent3"/>
                </a:solidFill>
              </a:rPr>
              <a:t>SIN</a:t>
            </a:r>
            <a:endParaRPr lang="en-US" sz="6600" b="1" dirty="0">
              <a:solidFill>
                <a:schemeClr val="accent3"/>
              </a:solidFill>
            </a:endParaRPr>
          </a:p>
        </p:txBody>
      </p:sp>
      <p:sp>
        <p:nvSpPr>
          <p:cNvPr id="3" name="Content Placeholder 2"/>
          <p:cNvSpPr>
            <a:spLocks noGrp="1"/>
          </p:cNvSpPr>
          <p:nvPr>
            <p:ph idx="1"/>
          </p:nvPr>
        </p:nvSpPr>
        <p:spPr/>
        <p:txBody>
          <a:bodyPr>
            <a:normAutofit/>
          </a:bodyPr>
          <a:lstStyle/>
          <a:p>
            <a:r>
              <a:rPr lang="en-US" sz="3600" dirty="0" smtClean="0"/>
              <a:t>“How can a loving God send people to eternal hell for a momentary infraction?”</a:t>
            </a:r>
          </a:p>
          <a:p>
            <a:r>
              <a:rPr lang="en-US" sz="3600" dirty="0" smtClean="0"/>
              <a:t>“It is not ‘so’ bad.”</a:t>
            </a:r>
          </a:p>
          <a:p>
            <a:r>
              <a:rPr lang="en-US" sz="3600" dirty="0" smtClean="0"/>
              <a:t>“Can’t the scales of justice balance out in the final judgment?”</a:t>
            </a:r>
            <a:endParaRPr lang="en-US" sz="3600" dirty="0"/>
          </a:p>
        </p:txBody>
      </p:sp>
    </p:spTree>
    <p:extLst>
      <p:ext uri="{BB962C8B-B14F-4D97-AF65-F5344CB8AC3E}">
        <p14:creationId xmlns:p14="http://schemas.microsoft.com/office/powerpoint/2010/main" val="11931417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PSALM 32:1-2</a:t>
            </a:r>
            <a:endParaRPr lang="en-US" b="1" dirty="0">
              <a:solidFill>
                <a:schemeClr val="accent2"/>
              </a:solidFill>
            </a:endParaRPr>
          </a:p>
        </p:txBody>
      </p:sp>
      <p:sp>
        <p:nvSpPr>
          <p:cNvPr id="3" name="Content Placeholder 2"/>
          <p:cNvSpPr>
            <a:spLocks noGrp="1"/>
          </p:cNvSpPr>
          <p:nvPr>
            <p:ph idx="1"/>
          </p:nvPr>
        </p:nvSpPr>
        <p:spPr>
          <a:xfrm>
            <a:off x="1103312" y="1853248"/>
            <a:ext cx="8946541" cy="4395151"/>
          </a:xfrm>
        </p:spPr>
        <p:txBody>
          <a:bodyPr>
            <a:normAutofit/>
          </a:bodyPr>
          <a:lstStyle/>
          <a:p>
            <a:r>
              <a:rPr lang="en-US" sz="3600" dirty="0" smtClean="0"/>
              <a:t>“Blessed is the one whose </a:t>
            </a:r>
            <a:r>
              <a:rPr lang="en-US" sz="3600" u="sng" dirty="0" smtClean="0"/>
              <a:t>transgression</a:t>
            </a:r>
            <a:r>
              <a:rPr lang="en-US" sz="3600" dirty="0" smtClean="0"/>
              <a:t> is forgiven, whose </a:t>
            </a:r>
            <a:r>
              <a:rPr lang="en-US" sz="3600" u="sng" dirty="0" smtClean="0"/>
              <a:t>sin</a:t>
            </a:r>
            <a:r>
              <a:rPr lang="en-US" sz="3600" dirty="0" smtClean="0"/>
              <a:t> is covered. Blessed is the man against whom the Lord counts no </a:t>
            </a:r>
            <a:r>
              <a:rPr lang="en-US" sz="3600" u="sng" dirty="0" smtClean="0"/>
              <a:t>iniquity</a:t>
            </a:r>
            <a:r>
              <a:rPr lang="en-US" sz="3600" dirty="0" smtClean="0"/>
              <a:t>, and in whose spirit there is no deceit.”</a:t>
            </a:r>
            <a:endParaRPr lang="en-US" sz="3600" dirty="0"/>
          </a:p>
        </p:txBody>
      </p:sp>
    </p:spTree>
    <p:extLst>
      <p:ext uri="{BB962C8B-B14F-4D97-AF65-F5344CB8AC3E}">
        <p14:creationId xmlns:p14="http://schemas.microsoft.com/office/powerpoint/2010/main" val="2241046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r>
              <a:rPr lang="en-US" sz="6600" dirty="0" smtClean="0"/>
              <a:t>SIN</a:t>
            </a:r>
            <a:endParaRPr lang="en-US" sz="6600" dirty="0"/>
          </a:p>
        </p:txBody>
      </p:sp>
      <p:sp>
        <p:nvSpPr>
          <p:cNvPr id="3" name="Content Placeholder 2"/>
          <p:cNvSpPr>
            <a:spLocks noGrp="1"/>
          </p:cNvSpPr>
          <p:nvPr>
            <p:ph idx="1"/>
          </p:nvPr>
        </p:nvSpPr>
        <p:spPr/>
        <p:txBody>
          <a:bodyPr>
            <a:normAutofit lnSpcReduction="10000"/>
          </a:bodyPr>
          <a:lstStyle/>
          <a:p>
            <a:r>
              <a:rPr lang="en-US" sz="4400" dirty="0" smtClean="0">
                <a:solidFill>
                  <a:schemeClr val="bg1"/>
                </a:solidFill>
              </a:rPr>
              <a:t>CHATA- Hebrew</a:t>
            </a:r>
          </a:p>
          <a:p>
            <a:r>
              <a:rPr lang="en-US" sz="4400" dirty="0" smtClean="0">
                <a:solidFill>
                  <a:schemeClr val="bg1"/>
                </a:solidFill>
              </a:rPr>
              <a:t>HAMARTIA – Greek</a:t>
            </a:r>
          </a:p>
          <a:p>
            <a:endParaRPr lang="en-US" sz="4400" dirty="0">
              <a:solidFill>
                <a:schemeClr val="bg1"/>
              </a:solidFill>
            </a:endParaRPr>
          </a:p>
          <a:p>
            <a:pPr marL="0" indent="0">
              <a:buNone/>
            </a:pPr>
            <a:r>
              <a:rPr lang="en-US" sz="4400" dirty="0" smtClean="0">
                <a:solidFill>
                  <a:schemeClr val="bg1"/>
                </a:solidFill>
              </a:rPr>
              <a:t>“TO MISS THE MARK, TO ERR OR BE MISTAKEN, TO DO WRONG, VIOLATE GOD’S LAW.</a:t>
            </a:r>
          </a:p>
          <a:p>
            <a:pPr marL="0" indent="0">
              <a:buNone/>
            </a:pPr>
            <a:endParaRPr lang="en-US" sz="4400" dirty="0">
              <a:solidFill>
                <a:schemeClr val="bg1"/>
              </a:solidFill>
            </a:endParaRPr>
          </a:p>
        </p:txBody>
      </p:sp>
    </p:spTree>
    <p:extLst>
      <p:ext uri="{BB962C8B-B14F-4D97-AF65-F5344CB8AC3E}">
        <p14:creationId xmlns:p14="http://schemas.microsoft.com/office/powerpoint/2010/main" val="6613356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646111" y="1162595"/>
            <a:ext cx="10130746" cy="5473335"/>
          </a:xfrm>
        </p:spPr>
      </p:pic>
    </p:spTree>
    <p:controls>
      <mc:AlternateContent xmlns:mc="http://schemas.openxmlformats.org/markup-compatibility/2006">
        <mc:Choice xmlns:v="urn:schemas-microsoft-com:vml" Requires="v">
          <p:control spid="1050" name="Image1" r:id="rId2" imgW="47520" imgH="47520"/>
        </mc:Choice>
        <mc:Fallback>
          <p:control name="Image1" r:id="rId2" imgW="47520" imgH="47520">
            <p:pic>
              <p:nvPicPr>
                <p:cNvPr id="0" name="Image1"/>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2736850" y="4089400"/>
                  <a:ext cx="46038" cy="4445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2423470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r>
              <a:rPr lang="en-US" sz="6600" b="1" dirty="0" smtClean="0"/>
              <a:t>TRESPASS</a:t>
            </a:r>
            <a:endParaRPr lang="en-US" sz="6600" b="1" dirty="0"/>
          </a:p>
        </p:txBody>
      </p:sp>
      <p:sp>
        <p:nvSpPr>
          <p:cNvPr id="3" name="Content Placeholder 2"/>
          <p:cNvSpPr>
            <a:spLocks noGrp="1"/>
          </p:cNvSpPr>
          <p:nvPr>
            <p:ph idx="1"/>
          </p:nvPr>
        </p:nvSpPr>
        <p:spPr/>
        <p:txBody>
          <a:bodyPr>
            <a:normAutofit fontScale="92500" lnSpcReduction="20000"/>
          </a:bodyPr>
          <a:lstStyle/>
          <a:p>
            <a:r>
              <a:rPr lang="en-US" sz="4800" dirty="0" smtClean="0">
                <a:solidFill>
                  <a:schemeClr val="bg1"/>
                </a:solidFill>
              </a:rPr>
              <a:t>MACAR - Hebrew</a:t>
            </a:r>
          </a:p>
          <a:p>
            <a:r>
              <a:rPr lang="en-US" sz="4800" dirty="0" smtClean="0">
                <a:solidFill>
                  <a:schemeClr val="bg1"/>
                </a:solidFill>
              </a:rPr>
              <a:t>PARAPTOMA – Greek</a:t>
            </a:r>
          </a:p>
          <a:p>
            <a:endParaRPr lang="en-US" sz="4400" dirty="0">
              <a:solidFill>
                <a:schemeClr val="bg1"/>
              </a:solidFill>
            </a:endParaRPr>
          </a:p>
          <a:p>
            <a:pPr marL="0" indent="0">
              <a:buNone/>
            </a:pPr>
            <a:r>
              <a:rPr lang="en-US" sz="4800" dirty="0" smtClean="0">
                <a:solidFill>
                  <a:schemeClr val="bg1"/>
                </a:solidFill>
              </a:rPr>
              <a:t>“SIDE SLIP (LAPSE OR DEVIATION)-UNINTENTIONAL ERROR OR WILLFUL TRANSGRESSION, REBELLION.”</a:t>
            </a:r>
          </a:p>
          <a:p>
            <a:pPr marL="0" indent="0">
              <a:buNone/>
            </a:pPr>
            <a:endParaRPr lang="en-US" sz="4400" dirty="0">
              <a:solidFill>
                <a:schemeClr val="bg1"/>
              </a:solidFill>
            </a:endParaRPr>
          </a:p>
        </p:txBody>
      </p:sp>
    </p:spTree>
    <p:extLst>
      <p:ext uri="{BB962C8B-B14F-4D97-AF65-F5344CB8AC3E}">
        <p14:creationId xmlns:p14="http://schemas.microsoft.com/office/powerpoint/2010/main" val="1257972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r>
              <a:rPr lang="en-US" sz="6600" b="1" dirty="0" smtClean="0"/>
              <a:t>INIQUITY</a:t>
            </a:r>
            <a:endParaRPr lang="en-US" sz="6600" b="1" dirty="0"/>
          </a:p>
        </p:txBody>
      </p:sp>
      <p:sp>
        <p:nvSpPr>
          <p:cNvPr id="3" name="Content Placeholder 2"/>
          <p:cNvSpPr>
            <a:spLocks noGrp="1"/>
          </p:cNvSpPr>
          <p:nvPr>
            <p:ph idx="1"/>
          </p:nvPr>
        </p:nvSpPr>
        <p:spPr/>
        <p:txBody>
          <a:bodyPr>
            <a:normAutofit fontScale="92500" lnSpcReduction="10000"/>
          </a:bodyPr>
          <a:lstStyle/>
          <a:p>
            <a:r>
              <a:rPr lang="en-US" sz="4800" dirty="0" smtClean="0">
                <a:solidFill>
                  <a:schemeClr val="bg1"/>
                </a:solidFill>
              </a:rPr>
              <a:t>‘AVON - Hebrew</a:t>
            </a:r>
          </a:p>
          <a:p>
            <a:r>
              <a:rPr lang="en-US" sz="4800" dirty="0" smtClean="0">
                <a:solidFill>
                  <a:schemeClr val="bg1"/>
                </a:solidFill>
              </a:rPr>
              <a:t>ADIKIA – Greek</a:t>
            </a:r>
          </a:p>
          <a:p>
            <a:endParaRPr lang="en-US" sz="4400" dirty="0">
              <a:solidFill>
                <a:schemeClr val="bg1"/>
              </a:solidFill>
            </a:endParaRPr>
          </a:p>
          <a:p>
            <a:pPr marL="0" indent="0">
              <a:buNone/>
            </a:pPr>
            <a:r>
              <a:rPr lang="en-US" sz="4800" dirty="0" smtClean="0">
                <a:solidFill>
                  <a:schemeClr val="bg1"/>
                </a:solidFill>
              </a:rPr>
              <a:t>“PERVERSITY, DEPRAVITY, GUILT, INJUSTICE, UNRIGHTEOUSNESS, WRONGNESS OF CHARACTER.”</a:t>
            </a:r>
          </a:p>
          <a:p>
            <a:pPr marL="0" indent="0">
              <a:buNone/>
            </a:pPr>
            <a:endParaRPr lang="en-US" sz="4400" dirty="0">
              <a:solidFill>
                <a:schemeClr val="bg1"/>
              </a:solidFill>
            </a:endParaRPr>
          </a:p>
        </p:txBody>
      </p:sp>
    </p:spTree>
    <p:extLst>
      <p:ext uri="{BB962C8B-B14F-4D97-AF65-F5344CB8AC3E}">
        <p14:creationId xmlns:p14="http://schemas.microsoft.com/office/powerpoint/2010/main" val="1830163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7200" dirty="0" smtClean="0"/>
              <a:t>SIN</a:t>
            </a:r>
            <a:endParaRPr lang="en-US" sz="7200" dirty="0"/>
          </a:p>
        </p:txBody>
      </p:sp>
      <p:sp>
        <p:nvSpPr>
          <p:cNvPr id="3" name="Content Placeholder 2"/>
          <p:cNvSpPr>
            <a:spLocks noGrp="1"/>
          </p:cNvSpPr>
          <p:nvPr>
            <p:ph idx="1"/>
          </p:nvPr>
        </p:nvSpPr>
        <p:spPr/>
        <p:txBody>
          <a:bodyPr>
            <a:normAutofit lnSpcReduction="10000"/>
          </a:bodyPr>
          <a:lstStyle/>
          <a:p>
            <a:r>
              <a:rPr lang="en-US" sz="3600" dirty="0" smtClean="0"/>
              <a:t>(To borrow a line from Shakespeare’)</a:t>
            </a:r>
          </a:p>
          <a:p>
            <a:pPr marL="0" indent="0">
              <a:buNone/>
            </a:pPr>
            <a:endParaRPr lang="en-US" sz="3600" dirty="0" smtClean="0"/>
          </a:p>
          <a:p>
            <a:r>
              <a:rPr lang="en-US" sz="3600" dirty="0" smtClean="0"/>
              <a:t>Sin with what shall I compare thee?</a:t>
            </a:r>
          </a:p>
          <a:p>
            <a:endParaRPr lang="en-US" sz="3600" dirty="0"/>
          </a:p>
          <a:p>
            <a:r>
              <a:rPr lang="en-US" sz="3600" dirty="0" smtClean="0"/>
              <a:t>Sin is missing the mark, but take a minute to explore how it compares to things that we can relate to.</a:t>
            </a:r>
            <a:endParaRPr lang="en-US" sz="3600" dirty="0"/>
          </a:p>
        </p:txBody>
      </p:sp>
    </p:spTree>
    <p:extLst>
      <p:ext uri="{BB962C8B-B14F-4D97-AF65-F5344CB8AC3E}">
        <p14:creationId xmlns:p14="http://schemas.microsoft.com/office/powerpoint/2010/main" val="40696450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t>WHAT IS THE “MARK”?</a:t>
            </a:r>
            <a:endParaRPr lang="en-US" sz="6600" b="1"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95451" y="2052638"/>
            <a:ext cx="5669280" cy="4195762"/>
          </a:xfrm>
        </p:spPr>
      </p:pic>
    </p:spTree>
    <p:extLst>
      <p:ext uri="{BB962C8B-B14F-4D97-AF65-F5344CB8AC3E}">
        <p14:creationId xmlns:p14="http://schemas.microsoft.com/office/powerpoint/2010/main" val="28106201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t>WHAT IS THE “</a:t>
            </a:r>
            <a:r>
              <a:rPr lang="en-US" sz="6600" b="1" dirty="0" smtClean="0">
                <a:solidFill>
                  <a:schemeClr val="accent1">
                    <a:lumMod val="60000"/>
                    <a:lumOff val="40000"/>
                  </a:schemeClr>
                </a:solidFill>
              </a:rPr>
              <a:t>MARK</a:t>
            </a:r>
            <a:r>
              <a:rPr lang="en-US" sz="6600" b="1" dirty="0" smtClean="0"/>
              <a:t>”?</a:t>
            </a:r>
            <a:endParaRPr lang="en-US" sz="6600" b="1" dirty="0"/>
          </a:p>
        </p:txBody>
      </p:sp>
      <p:sp>
        <p:nvSpPr>
          <p:cNvPr id="3" name="Content Placeholder 2"/>
          <p:cNvSpPr>
            <a:spLocks noGrp="1"/>
          </p:cNvSpPr>
          <p:nvPr>
            <p:ph idx="1"/>
          </p:nvPr>
        </p:nvSpPr>
        <p:spPr>
          <a:xfrm>
            <a:off x="1103312" y="1853248"/>
            <a:ext cx="8946541" cy="4395151"/>
          </a:xfrm>
        </p:spPr>
        <p:txBody>
          <a:bodyPr>
            <a:normAutofit lnSpcReduction="10000"/>
          </a:bodyPr>
          <a:lstStyle/>
          <a:p>
            <a:r>
              <a:rPr lang="en-US" sz="3600" dirty="0" smtClean="0"/>
              <a:t>“You shall be holy, for I am holy.” Leviticus 11:44f, I Peter 1:16</a:t>
            </a:r>
          </a:p>
          <a:p>
            <a:r>
              <a:rPr lang="en-US" sz="3600" dirty="0" smtClean="0"/>
              <a:t>“Even as He chose us in Him before the foundation of the world that we should be holy and blameless before Him.” Ephesians 1:4</a:t>
            </a:r>
          </a:p>
          <a:p>
            <a:r>
              <a:rPr lang="en-US" sz="3600" dirty="0"/>
              <a:t>“GOD IS LIGHT AND IN HIM IS NO DARKNESS</a:t>
            </a:r>
            <a:r>
              <a:rPr lang="en-US" sz="3600" dirty="0" smtClean="0"/>
              <a:t>” I John 1:5</a:t>
            </a:r>
            <a:endParaRPr lang="en-US" sz="3600" dirty="0"/>
          </a:p>
          <a:p>
            <a:endParaRPr lang="en-US" sz="3600" dirty="0"/>
          </a:p>
        </p:txBody>
      </p:sp>
    </p:spTree>
    <p:extLst>
      <p:ext uri="{BB962C8B-B14F-4D97-AF65-F5344CB8AC3E}">
        <p14:creationId xmlns:p14="http://schemas.microsoft.com/office/powerpoint/2010/main" val="22546866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t>WHAT IS THE “</a:t>
            </a:r>
            <a:r>
              <a:rPr lang="en-US" sz="6600" b="1" dirty="0" smtClean="0">
                <a:solidFill>
                  <a:schemeClr val="accent1">
                    <a:lumMod val="60000"/>
                    <a:lumOff val="40000"/>
                  </a:schemeClr>
                </a:solidFill>
              </a:rPr>
              <a:t>MARK</a:t>
            </a:r>
            <a:r>
              <a:rPr lang="en-US" sz="6600" b="1" dirty="0" smtClean="0">
                <a:solidFill>
                  <a:schemeClr val="tx1"/>
                </a:solidFill>
              </a:rPr>
              <a:t>”</a:t>
            </a:r>
            <a:r>
              <a:rPr lang="en-US" sz="6600" b="1" dirty="0" smtClean="0"/>
              <a:t>?</a:t>
            </a:r>
            <a:endParaRPr lang="en-US" sz="6600" b="1" dirty="0"/>
          </a:p>
        </p:txBody>
      </p:sp>
      <p:sp>
        <p:nvSpPr>
          <p:cNvPr id="3" name="Content Placeholder 2"/>
          <p:cNvSpPr>
            <a:spLocks noGrp="1"/>
          </p:cNvSpPr>
          <p:nvPr>
            <p:ph idx="1"/>
          </p:nvPr>
        </p:nvSpPr>
        <p:spPr/>
        <p:txBody>
          <a:bodyPr>
            <a:normAutofit/>
          </a:bodyPr>
          <a:lstStyle/>
          <a:p>
            <a:r>
              <a:rPr lang="en-US" sz="4400" dirty="0" smtClean="0"/>
              <a:t>The Law of Moses taught the destructive nature of sin. </a:t>
            </a:r>
          </a:p>
          <a:p>
            <a:r>
              <a:rPr lang="en-US" sz="4400" dirty="0" smtClean="0"/>
              <a:t>The Tabernacle demonstrated the barrier sin places between God and His worshipers.</a:t>
            </a:r>
            <a:endParaRPr lang="en-US" sz="4400" dirty="0"/>
          </a:p>
        </p:txBody>
      </p:sp>
    </p:spTree>
    <p:extLst>
      <p:ext uri="{BB962C8B-B14F-4D97-AF65-F5344CB8AC3E}">
        <p14:creationId xmlns:p14="http://schemas.microsoft.com/office/powerpoint/2010/main" val="16877037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t>WHAT IS THE “</a:t>
            </a:r>
            <a:r>
              <a:rPr lang="en-US" sz="6600" b="1" dirty="0" smtClean="0">
                <a:solidFill>
                  <a:schemeClr val="accent1">
                    <a:lumMod val="60000"/>
                    <a:lumOff val="40000"/>
                  </a:schemeClr>
                </a:solidFill>
              </a:rPr>
              <a:t>MARK</a:t>
            </a:r>
            <a:r>
              <a:rPr lang="en-US" sz="6600" b="1" dirty="0" smtClean="0"/>
              <a:t>”?</a:t>
            </a:r>
            <a:endParaRPr lang="en-US" sz="6600" b="1" dirty="0"/>
          </a:p>
        </p:txBody>
      </p:sp>
      <p:sp>
        <p:nvSpPr>
          <p:cNvPr id="3" name="Content Placeholder 2"/>
          <p:cNvSpPr>
            <a:spLocks noGrp="1"/>
          </p:cNvSpPr>
          <p:nvPr>
            <p:ph idx="1"/>
          </p:nvPr>
        </p:nvSpPr>
        <p:spPr>
          <a:xfrm>
            <a:off x="646111" y="1489166"/>
            <a:ext cx="10483443" cy="4759233"/>
          </a:xfrm>
        </p:spPr>
        <p:txBody>
          <a:bodyPr>
            <a:noAutofit/>
          </a:bodyPr>
          <a:lstStyle/>
          <a:p>
            <a:pPr algn="just"/>
            <a:r>
              <a:rPr lang="en-US" sz="4400" dirty="0" smtClean="0"/>
              <a:t>“Even as He chose us in Him before the foundation of the world, that we should be </a:t>
            </a:r>
            <a:r>
              <a:rPr lang="en-US" sz="4400" b="1" dirty="0" smtClean="0">
                <a:solidFill>
                  <a:srgbClr val="FF0000"/>
                </a:solidFill>
              </a:rPr>
              <a:t>holy </a:t>
            </a:r>
            <a:r>
              <a:rPr lang="en-US" sz="4400" dirty="0" smtClean="0"/>
              <a:t>and </a:t>
            </a:r>
            <a:r>
              <a:rPr lang="en-US" sz="4400" b="1" dirty="0" smtClean="0">
                <a:solidFill>
                  <a:srgbClr val="FF0000"/>
                </a:solidFill>
              </a:rPr>
              <a:t>blameless </a:t>
            </a:r>
            <a:r>
              <a:rPr lang="en-US" sz="4400" dirty="0" smtClean="0"/>
              <a:t>before Him. In love He predestined us for adoption as sons through Jesus Christ, according to the purpose of His will.”	Ephesians 1:4-5</a:t>
            </a:r>
            <a:endParaRPr lang="en-US" sz="4400" dirty="0">
              <a:solidFill>
                <a:srgbClr val="FF0000"/>
              </a:solidFill>
            </a:endParaRPr>
          </a:p>
        </p:txBody>
      </p:sp>
    </p:spTree>
    <p:extLst>
      <p:ext uri="{BB962C8B-B14F-4D97-AF65-F5344CB8AC3E}">
        <p14:creationId xmlns:p14="http://schemas.microsoft.com/office/powerpoint/2010/main" val="1366898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solidFill>
                  <a:srgbClr val="FF0000"/>
                </a:solidFill>
              </a:rPr>
              <a:t>HOLY</a:t>
            </a:r>
            <a:endParaRPr lang="en-US" sz="6600" b="1" dirty="0">
              <a:solidFill>
                <a:srgbClr val="FF0000"/>
              </a:solidFill>
            </a:endParaRPr>
          </a:p>
        </p:txBody>
      </p:sp>
      <p:sp>
        <p:nvSpPr>
          <p:cNvPr id="3" name="Content Placeholder 2"/>
          <p:cNvSpPr>
            <a:spLocks noGrp="1"/>
          </p:cNvSpPr>
          <p:nvPr>
            <p:ph idx="1"/>
          </p:nvPr>
        </p:nvSpPr>
        <p:spPr/>
        <p:txBody>
          <a:bodyPr>
            <a:normAutofit/>
          </a:bodyPr>
          <a:lstStyle/>
          <a:p>
            <a:r>
              <a:rPr lang="en-US" sz="4400" dirty="0" smtClean="0"/>
              <a:t>HAGIOS – SET APART FOR GOD’S USE, TO BE EXCLUSIVELY HIS, BELONGING TO HIM</a:t>
            </a:r>
            <a:endParaRPr lang="en-US" sz="4400" dirty="0"/>
          </a:p>
        </p:txBody>
      </p:sp>
    </p:spTree>
    <p:extLst>
      <p:ext uri="{BB962C8B-B14F-4D97-AF65-F5344CB8AC3E}">
        <p14:creationId xmlns:p14="http://schemas.microsoft.com/office/powerpoint/2010/main" val="36028505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solidFill>
                  <a:srgbClr val="FF0000"/>
                </a:solidFill>
              </a:rPr>
              <a:t>BLAMELESS</a:t>
            </a:r>
            <a:endParaRPr lang="en-US" sz="6600" b="1" dirty="0">
              <a:solidFill>
                <a:srgbClr val="FF0000"/>
              </a:solidFill>
            </a:endParaRPr>
          </a:p>
        </p:txBody>
      </p:sp>
      <p:sp>
        <p:nvSpPr>
          <p:cNvPr id="3" name="Content Placeholder 2"/>
          <p:cNvSpPr>
            <a:spLocks noGrp="1"/>
          </p:cNvSpPr>
          <p:nvPr>
            <p:ph idx="1"/>
          </p:nvPr>
        </p:nvSpPr>
        <p:spPr/>
        <p:txBody>
          <a:bodyPr>
            <a:normAutofit/>
          </a:bodyPr>
          <a:lstStyle/>
          <a:p>
            <a:r>
              <a:rPr lang="en-US" sz="4400" dirty="0" smtClean="0"/>
              <a:t>AMOMOS – WITHOUT BLEMISH, FREE FROM FAULT OR SPOT </a:t>
            </a:r>
            <a:endParaRPr lang="en-US" sz="4400" dirty="0"/>
          </a:p>
        </p:txBody>
      </p:sp>
    </p:spTree>
    <p:extLst>
      <p:ext uri="{BB962C8B-B14F-4D97-AF65-F5344CB8AC3E}">
        <p14:creationId xmlns:p14="http://schemas.microsoft.com/office/powerpoint/2010/main" val="31223242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PSALM 32:1-2</a:t>
            </a:r>
            <a:endParaRPr lang="en-US" b="1" dirty="0">
              <a:solidFill>
                <a:schemeClr val="accent2"/>
              </a:solidFill>
            </a:endParaRPr>
          </a:p>
        </p:txBody>
      </p:sp>
      <p:sp>
        <p:nvSpPr>
          <p:cNvPr id="3" name="Content Placeholder 2"/>
          <p:cNvSpPr>
            <a:spLocks noGrp="1"/>
          </p:cNvSpPr>
          <p:nvPr>
            <p:ph idx="1"/>
          </p:nvPr>
        </p:nvSpPr>
        <p:spPr>
          <a:xfrm>
            <a:off x="1103312" y="1853248"/>
            <a:ext cx="8946541" cy="4395151"/>
          </a:xfrm>
        </p:spPr>
        <p:txBody>
          <a:bodyPr>
            <a:normAutofit/>
          </a:bodyPr>
          <a:lstStyle/>
          <a:p>
            <a:r>
              <a:rPr lang="en-US" sz="3600" dirty="0" smtClean="0"/>
              <a:t>“Blessed is the one whose transgression is </a:t>
            </a:r>
            <a:r>
              <a:rPr lang="en-US" sz="3600" b="1" u="sng" dirty="0" smtClean="0"/>
              <a:t>forgiven</a:t>
            </a:r>
            <a:r>
              <a:rPr lang="en-US" sz="3600" dirty="0" smtClean="0"/>
              <a:t>, whose sin is </a:t>
            </a:r>
            <a:r>
              <a:rPr lang="en-US" sz="3600" b="1" u="sng" dirty="0" smtClean="0"/>
              <a:t>covered</a:t>
            </a:r>
            <a:r>
              <a:rPr lang="en-US" sz="3600" dirty="0" smtClean="0"/>
              <a:t>. Blessed is the man against whom the Lord </a:t>
            </a:r>
            <a:r>
              <a:rPr lang="en-US" sz="3600" b="1" u="sng" dirty="0" smtClean="0"/>
              <a:t>counts no</a:t>
            </a:r>
            <a:r>
              <a:rPr lang="en-US" sz="3600" dirty="0" smtClean="0"/>
              <a:t> iniquity, and in whose </a:t>
            </a:r>
            <a:r>
              <a:rPr lang="en-US" sz="3600" b="1" u="sng" dirty="0" smtClean="0"/>
              <a:t>spirit there is no deceit</a:t>
            </a:r>
            <a:r>
              <a:rPr lang="en-US" sz="3600" dirty="0" smtClean="0"/>
              <a:t>.”</a:t>
            </a:r>
            <a:endParaRPr lang="en-US" sz="3600" dirty="0"/>
          </a:p>
        </p:txBody>
      </p:sp>
    </p:spTree>
    <p:extLst>
      <p:ext uri="{BB962C8B-B14F-4D97-AF65-F5344CB8AC3E}">
        <p14:creationId xmlns:p14="http://schemas.microsoft.com/office/powerpoint/2010/main" val="21734069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PSALM 32:1-2</a:t>
            </a:r>
            <a:endParaRPr lang="en-US" b="1" dirty="0">
              <a:solidFill>
                <a:schemeClr val="accent2"/>
              </a:solidFill>
            </a:endParaRPr>
          </a:p>
        </p:txBody>
      </p:sp>
      <p:sp>
        <p:nvSpPr>
          <p:cNvPr id="3" name="Content Placeholder 2"/>
          <p:cNvSpPr>
            <a:spLocks noGrp="1"/>
          </p:cNvSpPr>
          <p:nvPr>
            <p:ph idx="1"/>
          </p:nvPr>
        </p:nvSpPr>
        <p:spPr>
          <a:xfrm>
            <a:off x="1103312" y="1853248"/>
            <a:ext cx="8946541" cy="4395151"/>
          </a:xfrm>
        </p:spPr>
        <p:txBody>
          <a:bodyPr>
            <a:normAutofit/>
          </a:bodyPr>
          <a:lstStyle/>
          <a:p>
            <a:r>
              <a:rPr lang="en-US" sz="3600" dirty="0" smtClean="0"/>
              <a:t>“transgression is </a:t>
            </a:r>
            <a:r>
              <a:rPr lang="en-US" sz="3600" b="1" u="sng" dirty="0" smtClean="0"/>
              <a:t>forgiven</a:t>
            </a:r>
            <a:r>
              <a:rPr lang="en-US" sz="3600" dirty="0"/>
              <a:t> </a:t>
            </a:r>
            <a:r>
              <a:rPr lang="en-US" sz="3600" dirty="0" smtClean="0"/>
              <a:t>(carried off)</a:t>
            </a:r>
          </a:p>
          <a:p>
            <a:r>
              <a:rPr lang="en-US" sz="3600" dirty="0" smtClean="0"/>
              <a:t>“sin is </a:t>
            </a:r>
            <a:r>
              <a:rPr lang="en-US" sz="3600" b="1" u="sng" dirty="0" smtClean="0"/>
              <a:t>covered</a:t>
            </a:r>
            <a:r>
              <a:rPr lang="en-US" sz="3600" dirty="0"/>
              <a:t> </a:t>
            </a:r>
            <a:r>
              <a:rPr lang="en-US" sz="3600" dirty="0" smtClean="0"/>
              <a:t>(hidden)</a:t>
            </a:r>
          </a:p>
          <a:p>
            <a:r>
              <a:rPr lang="en-US" sz="3600" b="1" u="sng" dirty="0" smtClean="0"/>
              <a:t>accounts no</a:t>
            </a:r>
            <a:r>
              <a:rPr lang="en-US" sz="3600" dirty="0" smtClean="0"/>
              <a:t> iniquity (does not account)</a:t>
            </a:r>
          </a:p>
          <a:p>
            <a:r>
              <a:rPr lang="en-US" sz="3600" dirty="0" smtClean="0"/>
              <a:t>spirit there is </a:t>
            </a:r>
            <a:r>
              <a:rPr lang="en-US" sz="3600" b="1" u="sng" dirty="0" smtClean="0"/>
              <a:t>no deceit</a:t>
            </a:r>
            <a:r>
              <a:rPr lang="en-US" sz="3600" dirty="0" smtClean="0"/>
              <a:t>.” (no treachery or guile)</a:t>
            </a:r>
            <a:endParaRPr lang="en-US" sz="3600" dirty="0"/>
          </a:p>
        </p:txBody>
      </p:sp>
    </p:spTree>
    <p:extLst>
      <p:ext uri="{BB962C8B-B14F-4D97-AF65-F5344CB8AC3E}">
        <p14:creationId xmlns:p14="http://schemas.microsoft.com/office/powerpoint/2010/main" val="18609999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PSALM 32:3-4</a:t>
            </a:r>
            <a:endParaRPr lang="en-US" b="1" dirty="0">
              <a:solidFill>
                <a:schemeClr val="accent2"/>
              </a:solidFill>
            </a:endParaRPr>
          </a:p>
        </p:txBody>
      </p:sp>
      <p:sp>
        <p:nvSpPr>
          <p:cNvPr id="3" name="Content Placeholder 2"/>
          <p:cNvSpPr>
            <a:spLocks noGrp="1"/>
          </p:cNvSpPr>
          <p:nvPr>
            <p:ph idx="1"/>
          </p:nvPr>
        </p:nvSpPr>
        <p:spPr/>
        <p:txBody>
          <a:bodyPr>
            <a:normAutofit/>
          </a:bodyPr>
          <a:lstStyle/>
          <a:p>
            <a:pPr algn="just"/>
            <a:r>
              <a:rPr lang="en-US" sz="3600" dirty="0" smtClean="0"/>
              <a:t>For when I kept silent, my bones wasted away through my groaning all day long. For day and night Your hand was heavy upon me, my strength was dried up as by the heat of summer.</a:t>
            </a:r>
            <a:endParaRPr lang="en-US" sz="3600" dirty="0"/>
          </a:p>
        </p:txBody>
      </p:sp>
    </p:spTree>
    <p:extLst>
      <p:ext uri="{BB962C8B-B14F-4D97-AF65-F5344CB8AC3E}">
        <p14:creationId xmlns:p14="http://schemas.microsoft.com/office/powerpoint/2010/main" val="2875197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PSALM 32:5</a:t>
            </a:r>
            <a:endParaRPr lang="en-US" b="1" dirty="0">
              <a:solidFill>
                <a:schemeClr val="accent2"/>
              </a:solidFill>
            </a:endParaRPr>
          </a:p>
        </p:txBody>
      </p:sp>
      <p:sp>
        <p:nvSpPr>
          <p:cNvPr id="3" name="Content Placeholder 2"/>
          <p:cNvSpPr>
            <a:spLocks noGrp="1"/>
          </p:cNvSpPr>
          <p:nvPr>
            <p:ph idx="1"/>
          </p:nvPr>
        </p:nvSpPr>
        <p:spPr/>
        <p:txBody>
          <a:bodyPr>
            <a:normAutofit/>
          </a:bodyPr>
          <a:lstStyle/>
          <a:p>
            <a:pPr algn="just"/>
            <a:r>
              <a:rPr lang="en-US" sz="3600" dirty="0" smtClean="0"/>
              <a:t>I acknowledged my sin to You, and I did not cover my iniquity, I said, ‘I will confess my transgressions to the Lord,’ and You forgave the iniquity of my sin.</a:t>
            </a:r>
            <a:endParaRPr lang="en-US" sz="3600" dirty="0"/>
          </a:p>
        </p:txBody>
      </p:sp>
    </p:spTree>
    <p:extLst>
      <p:ext uri="{BB962C8B-B14F-4D97-AF65-F5344CB8AC3E}">
        <p14:creationId xmlns:p14="http://schemas.microsoft.com/office/powerpoint/2010/main" val="5860203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PSALM 32:6-7</a:t>
            </a:r>
            <a:endParaRPr lang="en-US" b="1" dirty="0">
              <a:solidFill>
                <a:schemeClr val="accent2"/>
              </a:solidFill>
            </a:endParaRPr>
          </a:p>
        </p:txBody>
      </p:sp>
      <p:sp>
        <p:nvSpPr>
          <p:cNvPr id="3" name="Content Placeholder 2"/>
          <p:cNvSpPr>
            <a:spLocks noGrp="1"/>
          </p:cNvSpPr>
          <p:nvPr>
            <p:ph idx="1"/>
          </p:nvPr>
        </p:nvSpPr>
        <p:spPr>
          <a:xfrm>
            <a:off x="1103312" y="2052918"/>
            <a:ext cx="9778048" cy="4195481"/>
          </a:xfrm>
        </p:spPr>
        <p:txBody>
          <a:bodyPr>
            <a:normAutofit/>
          </a:bodyPr>
          <a:lstStyle/>
          <a:p>
            <a:pPr algn="just"/>
            <a:r>
              <a:rPr lang="en-US" sz="3600" dirty="0" smtClean="0"/>
              <a:t>Therefore let everyone who is godly offer prayer to You at a time when You may be found; surely in the rush of great waters, they shall not reach Him. You are a hiding place for me; you preserve me from trouble; you surround me with shouts of deliverance.</a:t>
            </a:r>
            <a:endParaRPr lang="en-US" sz="3600" dirty="0"/>
          </a:p>
        </p:txBody>
      </p:sp>
    </p:spTree>
    <p:extLst>
      <p:ext uri="{BB962C8B-B14F-4D97-AF65-F5344CB8AC3E}">
        <p14:creationId xmlns:p14="http://schemas.microsoft.com/office/powerpoint/2010/main" val="2001631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PSALM 32:8-9</a:t>
            </a:r>
            <a:endParaRPr lang="en-US" b="1" dirty="0">
              <a:solidFill>
                <a:schemeClr val="accent2"/>
              </a:solidFill>
            </a:endParaRPr>
          </a:p>
        </p:txBody>
      </p:sp>
      <p:sp>
        <p:nvSpPr>
          <p:cNvPr id="3" name="Content Placeholder 2"/>
          <p:cNvSpPr>
            <a:spLocks noGrp="1"/>
          </p:cNvSpPr>
          <p:nvPr>
            <p:ph idx="1"/>
          </p:nvPr>
        </p:nvSpPr>
        <p:spPr>
          <a:xfrm>
            <a:off x="1103312" y="2052918"/>
            <a:ext cx="9778048" cy="4195481"/>
          </a:xfrm>
        </p:spPr>
        <p:txBody>
          <a:bodyPr>
            <a:normAutofit/>
          </a:bodyPr>
          <a:lstStyle/>
          <a:p>
            <a:pPr algn="just"/>
            <a:r>
              <a:rPr lang="en-US" sz="3600" dirty="0" smtClean="0"/>
              <a:t>I will instruct you and teach you in the way you should go; I will counsel you with My eye upon you. Be not like a horse or a mule, without understanding, which must be curbed with bit and bridle, or it will not stay near you.</a:t>
            </a:r>
            <a:endParaRPr lang="en-US" sz="3600" dirty="0"/>
          </a:p>
        </p:txBody>
      </p:sp>
    </p:spTree>
    <p:extLst>
      <p:ext uri="{BB962C8B-B14F-4D97-AF65-F5344CB8AC3E}">
        <p14:creationId xmlns:p14="http://schemas.microsoft.com/office/powerpoint/2010/main" val="39160835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PSALM 32:10-11</a:t>
            </a:r>
            <a:endParaRPr lang="en-US" b="1" dirty="0">
              <a:solidFill>
                <a:schemeClr val="accent2"/>
              </a:solidFill>
            </a:endParaRPr>
          </a:p>
        </p:txBody>
      </p:sp>
      <p:sp>
        <p:nvSpPr>
          <p:cNvPr id="3" name="Content Placeholder 2"/>
          <p:cNvSpPr>
            <a:spLocks noGrp="1"/>
          </p:cNvSpPr>
          <p:nvPr>
            <p:ph idx="1"/>
          </p:nvPr>
        </p:nvSpPr>
        <p:spPr>
          <a:xfrm>
            <a:off x="1103312" y="2052918"/>
            <a:ext cx="9778048" cy="4195481"/>
          </a:xfrm>
        </p:spPr>
        <p:txBody>
          <a:bodyPr>
            <a:normAutofit/>
          </a:bodyPr>
          <a:lstStyle/>
          <a:p>
            <a:pPr algn="just"/>
            <a:r>
              <a:rPr lang="en-US" sz="3600" dirty="0" smtClean="0"/>
              <a:t>Many are the sorrows of the wicked, but steadfast love surrounds the one who trusts in the Lord. Be glad in the Lord, and rejoice, O righteous, and shout for joy, all you upright in heart.</a:t>
            </a:r>
            <a:endParaRPr lang="en-US" sz="3600" dirty="0"/>
          </a:p>
        </p:txBody>
      </p:sp>
    </p:spTree>
    <p:extLst>
      <p:ext uri="{BB962C8B-B14F-4D97-AF65-F5344CB8AC3E}">
        <p14:creationId xmlns:p14="http://schemas.microsoft.com/office/powerpoint/2010/main" val="860407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HAVE SINNED AND FALLEN SHORT OF THE GLORY OF GOD”</a:t>
            </a:r>
            <a:endParaRPr lang="en-US" dirty="0"/>
          </a:p>
        </p:txBody>
      </p:sp>
      <p:pic>
        <p:nvPicPr>
          <p:cNvPr id="5" name="Content Placeholder 4"/>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646111" y="1711234"/>
            <a:ext cx="10130746" cy="4924696"/>
          </a:xfrm>
        </p:spPr>
      </p:pic>
    </p:spTree>
    <p:controls>
      <mc:AlternateContent xmlns:mc="http://schemas.openxmlformats.org/markup-compatibility/2006">
        <mc:Choice xmlns:v="urn:schemas-microsoft-com:vml" Requires="v">
          <p:control spid="2063" name="Image1" r:id="rId2" imgW="47520" imgH="47520"/>
        </mc:Choice>
        <mc:Fallback>
          <p:control name="Image1" r:id="rId2" imgW="47520" imgH="47520">
            <p:pic>
              <p:nvPicPr>
                <p:cNvPr id="0" name="Image1"/>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2736850" y="4089400"/>
                  <a:ext cx="46038" cy="4445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4541490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1958</TotalTime>
  <Words>788</Words>
  <Application>Microsoft Office PowerPoint</Application>
  <PresentationFormat>Custom</PresentationFormat>
  <Paragraphs>93</Paragraphs>
  <Slides>25</Slides>
  <Notes>24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Ion</vt:lpstr>
      <vt:lpstr>GREGORY BOULEVARD CHUCH OF CHRIST</vt:lpstr>
      <vt:lpstr>SIN</vt:lpstr>
      <vt:lpstr>SIN</vt:lpstr>
      <vt:lpstr>SIN</vt:lpstr>
      <vt:lpstr>SIN</vt:lpstr>
      <vt:lpstr>PSALM 32:1-2</vt:lpstr>
      <vt:lpstr>SIN</vt:lpstr>
      <vt:lpstr>PowerPoint Presentation</vt:lpstr>
      <vt:lpstr>TRESPASS</vt:lpstr>
      <vt:lpstr>INIQUITY</vt:lpstr>
      <vt:lpstr>SIN</vt:lpstr>
      <vt:lpstr>WHAT IS THE “MARK”?</vt:lpstr>
      <vt:lpstr>WHAT IS THE “MARK”?</vt:lpstr>
      <vt:lpstr>WHAT IS THE “MARK”?</vt:lpstr>
      <vt:lpstr>WHAT IS THE “MARK”?</vt:lpstr>
      <vt:lpstr>HOLY</vt:lpstr>
      <vt:lpstr>BLAMELESS</vt:lpstr>
      <vt:lpstr>PSALM 32:1-2</vt:lpstr>
      <vt:lpstr>PSALM 32:1-2</vt:lpstr>
      <vt:lpstr>PSALM 32:3-4</vt:lpstr>
      <vt:lpstr>PSALM 32:5</vt:lpstr>
      <vt:lpstr>PSALM 32:6-7</vt:lpstr>
      <vt:lpstr>PSALM 32:8-9</vt:lpstr>
      <vt:lpstr>PSALM 32:10-11</vt:lpstr>
      <vt:lpstr>“ALL HAVE SINNED AND FALLEN SHORT OF THE GLORY OF GOD”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dc:title>
  <dc:creator>Admin</dc:creator>
  <cp:lastModifiedBy>Denton K Lancaster</cp:lastModifiedBy>
  <cp:revision>42</cp:revision>
  <cp:lastPrinted>2020-04-03T13:14:43Z</cp:lastPrinted>
  <dcterms:created xsi:type="dcterms:W3CDTF">2020-01-28T14:02:50Z</dcterms:created>
  <dcterms:modified xsi:type="dcterms:W3CDTF">2020-04-05T11:31:49Z</dcterms:modified>
</cp:coreProperties>
</file>